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2" r:id="rId10"/>
    <p:sldId id="268" r:id="rId11"/>
    <p:sldId id="269" r:id="rId12"/>
    <p:sldId id="263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CC"/>
    <a:srgbClr val="CCFFCC"/>
    <a:srgbClr val="CCECFF"/>
    <a:srgbClr val="CCFF99"/>
    <a:srgbClr val="FF99CC"/>
    <a:srgbClr val="FFFFFF"/>
    <a:srgbClr val="EC1848"/>
    <a:srgbClr val="FFCC66"/>
    <a:srgbClr val="FA9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21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4E25AF-9184-4B6A-8EF2-0BF60D7F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479C6B-4BDF-42EA-ADF0-335BC5BA6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40602A-0069-4EEE-8AB1-D451FD35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64C-5103-40E8-BE52-29FF37192E3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456EE3-172F-4CBE-BAF1-F2024F2A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B8808B-A091-4F36-BA3F-AE18B0C1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4D3-85C0-4312-A31D-C3946CBFD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9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ADF76-9FBF-4FAB-9F6C-E36EEFD7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470F79-668D-414C-A085-C4B748CB8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CA3459-0C47-4FF7-8E13-289CC4D0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64C-5103-40E8-BE52-29FF37192E3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B6EA91-0804-44A0-B402-247A5FDF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55F5B1-E156-48C4-B0CD-5BC536DD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4D3-85C0-4312-A31D-C3946CBFD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8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68CA069-FD73-4DC7-B031-F59193E39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0E32F88-EC3E-4737-9A75-76496B5B5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9274E4-40A8-4DCF-9236-636488FA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64C-5103-40E8-BE52-29FF37192E3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2EF63F-335F-4D77-B5E1-ACCE5B624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B450AE-1D70-4838-9EED-5B2AD89D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4D3-85C0-4312-A31D-C3946CBFD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DCDA71-CB65-45BB-8CA7-D83A7306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AF1197-F5DD-4548-A451-FE097C5EB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A991E6-B50C-464D-AB63-D684CCE2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64C-5103-40E8-BE52-29FF37192E3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B83C63-D188-4282-8A7F-E6BDA718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06A7B4-1A4D-48F8-B974-E199EB4E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4D3-85C0-4312-A31D-C3946CBFD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0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3997A2-35A8-4127-A5F9-938BB648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1D4B184-0539-4898-AE02-822F84BF0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88D145-073F-429A-B4C4-6A9B1574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64C-5103-40E8-BE52-29FF37192E3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F7711A-ADAA-492B-92DA-5C1DFA28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6A0F3C-DF6B-43A8-AC90-8CFB91AF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4D3-85C0-4312-A31D-C3946CBFD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95720-1962-4D8D-8655-48376157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DB9864-85A2-4AB8-A7A2-7D6044AE2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24CD62-BCB1-4B73-8704-FF685EA52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C82E5C-D9FB-4B91-9DC8-EEDF5EEFA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64C-5103-40E8-BE52-29FF37192E3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A74E53C-8F43-4D55-9DB6-5DC9A1EF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73980D-0987-4340-B4A8-14E436EB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4D3-85C0-4312-A31D-C3946CBFD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5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5257B-2D70-4EF3-8C97-10C1DC28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1ADD26-F809-4948-8E60-F7173D64E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A3FE03-2EDE-42D4-AF99-1936DC45F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3FC08F2-708B-4C51-B2FD-87DF7FB3B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78B3307-4AA3-4BE0-9D99-4F5800227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E37D2C0-6A6A-4F34-8E00-53B6D74C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64C-5103-40E8-BE52-29FF37192E3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0A49BB1-F857-41FE-9D21-5045BE61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09016A-F296-45B2-AA07-7D59708C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4D3-85C0-4312-A31D-C3946CBFD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9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A50E3-659C-4830-9E75-2E4B0E35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28997BA-64F6-44A5-9B28-A776461B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64C-5103-40E8-BE52-29FF37192E3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121173-3210-4CD9-B3A2-E7BC6025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2466BF-6F71-4141-85EB-F1C5C15B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4D3-85C0-4312-A31D-C3946CBFD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518838E-3588-4035-A0CA-B3489C36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64C-5103-40E8-BE52-29FF37192E3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BB3823-EE06-4B0E-BE80-F9E677D0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86FE07-BFD2-4379-9B94-97E2FAAC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4D3-85C0-4312-A31D-C3946CBFD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4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C2B50D-0822-4160-913E-387D9171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71372A-8E64-489D-90D0-F208DFDFF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C4AD3C-FA40-41BD-A988-2264CA4C8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295BCC-7877-4891-B3ED-11ECE9E0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64C-5103-40E8-BE52-29FF37192E3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DED71F-C6B9-4D87-86D5-E183FB09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D736FF-61FD-49D6-A72D-FED980D7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4D3-85C0-4312-A31D-C3946CBFD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FB4-4071-412E-A31E-716F44F9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C00E11-BA32-45A5-8534-9DBED0363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F09918A-6013-46B4-9C56-16D817A2B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5FAF50-6DD0-4E15-9BDA-E652C16F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64C-5103-40E8-BE52-29FF37192E3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9F8FD5-70DC-4342-A7FA-082E6F18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4B6A31-6F8B-4F9C-9D72-7F98A5E9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4D3-85C0-4312-A31D-C3946CBFD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7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0DF856-C750-45FA-A6A9-91589969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E4498C-40FD-406E-92C3-97AD8553A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216D2-3499-433C-AF61-CE0C3F3CC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F64C-5103-40E8-BE52-29FF37192E3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DF1C5A-0FA5-44A6-8049-F03B6E0B7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0120DF-7E75-40AE-A7AE-6BC19A2A9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4D3-85C0-4312-A31D-C3946CBFD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9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F3A1774E-F8EA-421A-84E3-F96F0904A57C}"/>
              </a:ext>
            </a:extLst>
          </p:cNvPr>
          <p:cNvGrpSpPr/>
          <p:nvPr/>
        </p:nvGrpSpPr>
        <p:grpSpPr>
          <a:xfrm>
            <a:off x="3676261" y="214604"/>
            <a:ext cx="4704341" cy="1235405"/>
            <a:chOff x="3676261" y="214604"/>
            <a:chExt cx="4704341" cy="1235405"/>
          </a:xfrm>
        </p:grpSpPr>
        <p:sp>
          <p:nvSpPr>
            <p:cNvPr id="5" name="Speech Bubble: Rectangle 4">
              <a:extLst>
                <a:ext uri="{FF2B5EF4-FFF2-40B4-BE49-F238E27FC236}">
                  <a16:creationId xmlns="" xmlns:a16="http://schemas.microsoft.com/office/drawing/2014/main" id="{A448644D-87CB-4D9B-B09A-93AB4201EA45}"/>
                </a:ext>
              </a:extLst>
            </p:cNvPr>
            <p:cNvSpPr/>
            <p:nvPr/>
          </p:nvSpPr>
          <p:spPr>
            <a:xfrm>
              <a:off x="3676261" y="214604"/>
              <a:ext cx="4704341" cy="1235405"/>
            </a:xfrm>
            <a:prstGeom prst="wedgeRectCallout">
              <a:avLst>
                <a:gd name="adj1" fmla="val -63808"/>
                <a:gd name="adj2" fmla="val 17683"/>
              </a:avLst>
            </a:prstGeom>
            <a:solidFill>
              <a:srgbClr val="00B9B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37B1B69-0C84-47CD-8860-4F48B3EFF90C}"/>
                </a:ext>
              </a:extLst>
            </p:cNvPr>
            <p:cNvSpPr txBox="1"/>
            <p:nvPr/>
          </p:nvSpPr>
          <p:spPr>
            <a:xfrm>
              <a:off x="3875346" y="355252"/>
              <a:ext cx="41445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Ας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 </a:t>
              </a:r>
              <a:r>
                <a:rPr lang="el-GR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 θυμηθούμε 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 </a:t>
              </a:r>
              <a:r>
                <a:rPr lang="el-GR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τα 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 </a:t>
              </a:r>
              <a:r>
                <a:rPr lang="el-GR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ζευγαράκια 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 </a:t>
              </a:r>
              <a:r>
                <a:rPr lang="el-GR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του 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   </a:t>
              </a:r>
              <a:r>
                <a:rPr lang="el-GR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10!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A8E6612-8BE3-4DC1-BEF6-B186D5FD5950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5" b="93692" l="10000" r="90000">
                        <a14:foregroundMark x1="35692" y1="20538" x2="35000" y2="63231"/>
                        <a14:foregroundMark x1="48077" y1="17000" x2="45231" y2="82846"/>
                        <a14:foregroundMark x1="39154" y1="31462" x2="30538" y2="87923"/>
                        <a14:foregroundMark x1="26846" y1="80231" x2="30462" y2="38462"/>
                        <a14:foregroundMark x1="30462" y1="38462" x2="40385" y2="48231"/>
                        <a14:foregroundMark x1="40385" y1="48231" x2="40846" y2="61923"/>
                        <a14:foregroundMark x1="40846" y1="61923" x2="47385" y2="61154"/>
                        <a14:foregroundMark x1="47615" y1="46923" x2="38154" y2="10615"/>
                        <a14:foregroundMark x1="38154" y1="10615" x2="50538" y2="16769"/>
                        <a14:foregroundMark x1="50538" y1="16769" x2="53769" y2="29846"/>
                        <a14:foregroundMark x1="53769" y1="29846" x2="38154" y2="31923"/>
                        <a14:foregroundMark x1="38154" y1="31923" x2="29692" y2="25000"/>
                        <a14:foregroundMark x1="29692" y1="25000" x2="38000" y2="26615"/>
                        <a14:foregroundMark x1="42692" y1="42923" x2="33462" y2="35385"/>
                        <a14:foregroundMark x1="33462" y1="35385" x2="26846" y2="24692"/>
                        <a14:foregroundMark x1="26846" y1="24692" x2="18462" y2="19000"/>
                        <a14:foregroundMark x1="18462" y1="19000" x2="22615" y2="20769"/>
                        <a14:foregroundMark x1="25231" y1="19385" x2="34077" y2="13923"/>
                        <a14:foregroundMark x1="34077" y1="13923" x2="33385" y2="24692"/>
                        <a14:foregroundMark x1="33385" y1="24692" x2="32077" y2="13615"/>
                        <a14:foregroundMark x1="32077" y1="13615" x2="33846" y2="13769"/>
                        <a14:foregroundMark x1="42692" y1="10231" x2="52769" y2="11615"/>
                        <a14:foregroundMark x1="52769" y1="11615" x2="57462" y2="22385"/>
                        <a14:foregroundMark x1="57462" y1="22385" x2="58154" y2="32538"/>
                        <a14:foregroundMark x1="58154" y1="32538" x2="49308" y2="41231"/>
                        <a14:foregroundMark x1="49308" y1="41231" x2="44077" y2="27615"/>
                        <a14:foregroundMark x1="44077" y1="27615" x2="45231" y2="16462"/>
                        <a14:foregroundMark x1="45231" y1="16462" x2="52462" y2="10231"/>
                        <a14:foregroundMark x1="52462" y1="29615" x2="56923" y2="39538"/>
                        <a14:foregroundMark x1="56923" y1="39538" x2="56462" y2="43615"/>
                        <a14:foregroundMark x1="52692" y1="54846" x2="51615" y2="84000"/>
                        <a14:foregroundMark x1="51615" y1="84000" x2="40462" y2="85231"/>
                        <a14:foregroundMark x1="40462" y1="85231" x2="33154" y2="75615"/>
                        <a14:foregroundMark x1="33154" y1="75615" x2="45923" y2="73000"/>
                        <a14:foregroundMark x1="45923" y1="73000" x2="51538" y2="83077"/>
                        <a14:foregroundMark x1="51538" y1="83077" x2="48538" y2="82154"/>
                        <a14:foregroundMark x1="50846" y1="56692" x2="59462" y2="62538"/>
                        <a14:foregroundMark x1="59462" y1="62538" x2="59615" y2="73615"/>
                        <a14:foregroundMark x1="59615" y1="73615" x2="48000" y2="73308"/>
                        <a14:foregroundMark x1="48000" y1="73308" x2="48923" y2="62692"/>
                        <a14:foregroundMark x1="48923" y1="62692" x2="52000" y2="69308"/>
                        <a14:foregroundMark x1="56692" y1="77000" x2="63000" y2="81154"/>
                        <a14:foregroundMark x1="66923" y1="76769" x2="65077" y2="79077"/>
                        <a14:foregroundMark x1="59231" y1="75154" x2="52231" y2="82462"/>
                        <a14:foregroundMark x1="52231" y1="82462" x2="49923" y2="82846"/>
                        <a14:foregroundMark x1="43385" y1="80000" x2="38923" y2="67154"/>
                        <a14:foregroundMark x1="43154" y1="84462" x2="53615" y2="85154"/>
                        <a14:foregroundMark x1="53615" y1="85154" x2="57615" y2="79538"/>
                        <a14:foregroundMark x1="37077" y1="88385" x2="32231" y2="93769"/>
                        <a14:foregroundMark x1="29385" y1="29385" x2="28923" y2="47846"/>
                        <a14:foregroundMark x1="27308" y1="53923" x2="24000" y2="73692"/>
                        <a14:foregroundMark x1="52692" y1="46154" x2="60154" y2="39077"/>
                        <a14:foregroundMark x1="60154" y1="39077" x2="60154" y2="38462"/>
                        <a14:foregroundMark x1="59923" y1="28692" x2="61846" y2="32923"/>
                        <a14:foregroundMark x1="73692" y1="47385" x2="75846" y2="51769"/>
                        <a14:foregroundMark x1="70000" y1="46462" x2="70692" y2="46154"/>
                        <a14:foregroundMark x1="71615" y1="45000" x2="69769" y2="46692"/>
                        <a14:foregroundMark x1="52231" y1="5846" x2="50154" y2="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2099" r="11818" b="2708"/>
          <a:stretch/>
        </p:blipFill>
        <p:spPr bwMode="auto">
          <a:xfrm>
            <a:off x="1199627" y="503853"/>
            <a:ext cx="1907466" cy="2385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A1563C-EE17-427D-BEBD-95773D86E7CA}"/>
              </a:ext>
            </a:extLst>
          </p:cNvPr>
          <p:cNvSpPr txBox="1"/>
          <p:nvPr/>
        </p:nvSpPr>
        <p:spPr>
          <a:xfrm>
            <a:off x="3676261" y="1604184"/>
            <a:ext cx="2003086" cy="4832092"/>
          </a:xfrm>
          <a:prstGeom prst="rect">
            <a:avLst/>
          </a:prstGeom>
          <a:solidFill>
            <a:srgbClr val="FEF0D6"/>
          </a:solidFill>
          <a:ln w="38100">
            <a:solidFill>
              <a:srgbClr val="00B9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 +  __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    +  __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    +  __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    +  __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    +  __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    +  __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    +  __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    +  __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    +  __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   +  __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    +  __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74ECFED-29B0-49D8-9DDA-BB6390E8943F}"/>
              </a:ext>
            </a:extLst>
          </p:cNvPr>
          <p:cNvSpPr txBox="1"/>
          <p:nvPr/>
        </p:nvSpPr>
        <p:spPr>
          <a:xfrm>
            <a:off x="4924581" y="1664772"/>
            <a:ext cx="377261" cy="523220"/>
          </a:xfrm>
          <a:prstGeom prst="rect">
            <a:avLst/>
          </a:prstGeom>
          <a:solidFill>
            <a:srgbClr val="FEF0D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F9D9B2-1C94-4BFD-B722-14BA793C0B33}"/>
              </a:ext>
            </a:extLst>
          </p:cNvPr>
          <p:cNvSpPr txBox="1"/>
          <p:nvPr/>
        </p:nvSpPr>
        <p:spPr>
          <a:xfrm>
            <a:off x="4924581" y="2080557"/>
            <a:ext cx="377261" cy="523220"/>
          </a:xfrm>
          <a:prstGeom prst="rect">
            <a:avLst/>
          </a:prstGeom>
          <a:solidFill>
            <a:srgbClr val="FEF0D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61AAC88-DEC5-4FD8-BF8B-20399D8C22B3}"/>
              </a:ext>
            </a:extLst>
          </p:cNvPr>
          <p:cNvSpPr txBox="1"/>
          <p:nvPr/>
        </p:nvSpPr>
        <p:spPr>
          <a:xfrm>
            <a:off x="4924581" y="2484867"/>
            <a:ext cx="435984" cy="523220"/>
          </a:xfrm>
          <a:prstGeom prst="rect">
            <a:avLst/>
          </a:prstGeom>
          <a:solidFill>
            <a:srgbClr val="FEF0D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E7313BB-4738-4B44-8C8C-D3C5A3053959}"/>
              </a:ext>
            </a:extLst>
          </p:cNvPr>
          <p:cNvSpPr txBox="1"/>
          <p:nvPr/>
        </p:nvSpPr>
        <p:spPr>
          <a:xfrm>
            <a:off x="4924581" y="2889177"/>
            <a:ext cx="435984" cy="523220"/>
          </a:xfrm>
          <a:prstGeom prst="rect">
            <a:avLst/>
          </a:prstGeom>
          <a:solidFill>
            <a:srgbClr val="FEF0D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34468AD-A65B-4F50-BC65-83DE2ADBEBC4}"/>
              </a:ext>
            </a:extLst>
          </p:cNvPr>
          <p:cNvSpPr txBox="1"/>
          <p:nvPr/>
        </p:nvSpPr>
        <p:spPr>
          <a:xfrm>
            <a:off x="4895219" y="3326694"/>
            <a:ext cx="435984" cy="523220"/>
          </a:xfrm>
          <a:prstGeom prst="rect">
            <a:avLst/>
          </a:prstGeom>
          <a:solidFill>
            <a:srgbClr val="FEF0D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EC1E3D6-76E1-4863-9ED0-DE308D67BE2E}"/>
              </a:ext>
            </a:extLst>
          </p:cNvPr>
          <p:cNvSpPr txBox="1"/>
          <p:nvPr/>
        </p:nvSpPr>
        <p:spPr>
          <a:xfrm>
            <a:off x="4895219" y="3731004"/>
            <a:ext cx="435984" cy="523220"/>
          </a:xfrm>
          <a:prstGeom prst="rect">
            <a:avLst/>
          </a:prstGeom>
          <a:solidFill>
            <a:srgbClr val="FEF0D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F728F7B-38D1-470D-8C35-1560DC797C27}"/>
              </a:ext>
            </a:extLst>
          </p:cNvPr>
          <p:cNvSpPr txBox="1"/>
          <p:nvPr/>
        </p:nvSpPr>
        <p:spPr>
          <a:xfrm>
            <a:off x="4905827" y="4168521"/>
            <a:ext cx="377261" cy="523220"/>
          </a:xfrm>
          <a:prstGeom prst="rect">
            <a:avLst/>
          </a:prstGeom>
          <a:solidFill>
            <a:srgbClr val="FEF0D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E1952F2-1480-4EDD-A218-65FB7D2A188A}"/>
              </a:ext>
            </a:extLst>
          </p:cNvPr>
          <p:cNvSpPr txBox="1"/>
          <p:nvPr/>
        </p:nvSpPr>
        <p:spPr>
          <a:xfrm>
            <a:off x="4905827" y="4584306"/>
            <a:ext cx="377261" cy="523220"/>
          </a:xfrm>
          <a:prstGeom prst="rect">
            <a:avLst/>
          </a:prstGeom>
          <a:solidFill>
            <a:srgbClr val="FEF0D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5A5D5FA-B56B-47DD-A5BF-06727C298CC9}"/>
              </a:ext>
            </a:extLst>
          </p:cNvPr>
          <p:cNvSpPr txBox="1"/>
          <p:nvPr/>
        </p:nvSpPr>
        <p:spPr>
          <a:xfrm>
            <a:off x="4905827" y="4988616"/>
            <a:ext cx="435984" cy="523220"/>
          </a:xfrm>
          <a:prstGeom prst="rect">
            <a:avLst/>
          </a:prstGeom>
          <a:solidFill>
            <a:srgbClr val="FEF0D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FC8A6C-3360-4576-8008-3F1ABC354190}"/>
              </a:ext>
            </a:extLst>
          </p:cNvPr>
          <p:cNvSpPr txBox="1"/>
          <p:nvPr/>
        </p:nvSpPr>
        <p:spPr>
          <a:xfrm>
            <a:off x="4905827" y="5392926"/>
            <a:ext cx="435984" cy="523220"/>
          </a:xfrm>
          <a:prstGeom prst="rect">
            <a:avLst/>
          </a:prstGeom>
          <a:solidFill>
            <a:srgbClr val="FEF0D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2FF49A8-0474-486D-B53B-1C1D93E520E7}"/>
              </a:ext>
            </a:extLst>
          </p:cNvPr>
          <p:cNvSpPr txBox="1"/>
          <p:nvPr/>
        </p:nvSpPr>
        <p:spPr>
          <a:xfrm>
            <a:off x="4876465" y="5830443"/>
            <a:ext cx="618324" cy="523220"/>
          </a:xfrm>
          <a:prstGeom prst="rect">
            <a:avLst/>
          </a:prstGeom>
          <a:solidFill>
            <a:srgbClr val="FEF0D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6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ownload wallpaper: penguin with in , photo, wallpapers for ...">
            <a:extLst>
              <a:ext uri="{FF2B5EF4-FFF2-40B4-BE49-F238E27FC236}">
                <a16:creationId xmlns="" xmlns:a16="http://schemas.microsoft.com/office/drawing/2014/main" id="{53A4C52B-99C1-41A1-821E-F1063BE22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8191" r="13219" b="6966"/>
          <a:stretch/>
        </p:blipFill>
        <p:spPr bwMode="auto">
          <a:xfrm>
            <a:off x="9775527" y="3158166"/>
            <a:ext cx="2186152" cy="23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6EFD95-D744-4B1A-910D-691C10C00F31}"/>
              </a:ext>
            </a:extLst>
          </p:cNvPr>
          <p:cNvSpPr txBox="1"/>
          <p:nvPr/>
        </p:nvSpPr>
        <p:spPr>
          <a:xfrm>
            <a:off x="2648607" y="260166"/>
            <a:ext cx="689478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>
                <a:latin typeface="MariaAvraam" panose="02000000000000000000" pitchFamily="2" charset="0"/>
              </a:rPr>
              <a:t>Ας δούμε όμως και με ποιο τρόπο θα βρίσκουμε τον αριθμό που λείπει. </a:t>
            </a:r>
            <a:endParaRPr lang="en-US" sz="2400" dirty="0">
              <a:latin typeface="MariaAvraam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2C0A2EC-C544-4820-9EED-D922B913D5B8}"/>
              </a:ext>
            </a:extLst>
          </p:cNvPr>
          <p:cNvGrpSpPr/>
          <p:nvPr/>
        </p:nvGrpSpPr>
        <p:grpSpPr>
          <a:xfrm>
            <a:off x="1156137" y="1849821"/>
            <a:ext cx="2717262" cy="1481958"/>
            <a:chOff x="1156137" y="1849821"/>
            <a:chExt cx="2717262" cy="1481958"/>
          </a:xfrm>
        </p:grpSpPr>
        <p:sp>
          <p:nvSpPr>
            <p:cNvPr id="2" name="Star: 8 Points 1">
              <a:extLst>
                <a:ext uri="{FF2B5EF4-FFF2-40B4-BE49-F238E27FC236}">
                  <a16:creationId xmlns="" xmlns:a16="http://schemas.microsoft.com/office/drawing/2014/main" id="{D2659DB9-F588-4B89-86B1-7E9A12017197}"/>
                </a:ext>
              </a:extLst>
            </p:cNvPr>
            <p:cNvSpPr/>
            <p:nvPr/>
          </p:nvSpPr>
          <p:spPr>
            <a:xfrm>
              <a:off x="1156137" y="1849821"/>
              <a:ext cx="2717261" cy="1481958"/>
            </a:xfrm>
            <a:prstGeom prst="star8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32FE4B4-406B-47CF-8867-FBFF4BD117E0}"/>
                </a:ext>
              </a:extLst>
            </p:cNvPr>
            <p:cNvSpPr txBox="1"/>
            <p:nvPr/>
          </p:nvSpPr>
          <p:spPr>
            <a:xfrm>
              <a:off x="1423814" y="2449305"/>
              <a:ext cx="2449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n w="0"/>
                  <a:solidFill>
                    <a:schemeClr val="tx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24 + ___ = 50</a:t>
              </a:r>
              <a:endParaRPr lang="en-US" sz="2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pic>
        <p:nvPicPr>
          <p:cNvPr id="7" name="Picture 2" descr="ÎÏÎ¿ÏÎ­Î»ÎµÏÎ¼Î± ÎµÎ¹ÎºÏÎ½Î±Ï Î³Î¹Î± number line 0-100 by tens">
            <a:extLst>
              <a:ext uri="{FF2B5EF4-FFF2-40B4-BE49-F238E27FC236}">
                <a16:creationId xmlns="" xmlns:a16="http://schemas.microsoft.com/office/drawing/2014/main" id="{718EBB12-1DC3-4D68-AA7A-B4CA5859A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0" t="82057" r="5520" b="7360"/>
          <a:stretch/>
        </p:blipFill>
        <p:spPr bwMode="auto">
          <a:xfrm>
            <a:off x="1156137" y="4252262"/>
            <a:ext cx="7323315" cy="6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DF50439-EE27-4518-8F78-7C0E6DC37B9A}"/>
              </a:ext>
            </a:extLst>
          </p:cNvPr>
          <p:cNvGrpSpPr/>
          <p:nvPr/>
        </p:nvGrpSpPr>
        <p:grpSpPr>
          <a:xfrm>
            <a:off x="3248312" y="5702737"/>
            <a:ext cx="7672333" cy="1019001"/>
            <a:chOff x="3248312" y="5702737"/>
            <a:chExt cx="7672333" cy="1019001"/>
          </a:xfrm>
        </p:grpSpPr>
        <p:sp>
          <p:nvSpPr>
            <p:cNvPr id="8" name="Speech Bubble: Rectangle 7">
              <a:extLst>
                <a:ext uri="{FF2B5EF4-FFF2-40B4-BE49-F238E27FC236}">
                  <a16:creationId xmlns="" xmlns:a16="http://schemas.microsoft.com/office/drawing/2014/main" id="{F652FC96-A8BC-4CDD-83B7-6C05BBDB058A}"/>
                </a:ext>
              </a:extLst>
            </p:cNvPr>
            <p:cNvSpPr/>
            <p:nvPr/>
          </p:nvSpPr>
          <p:spPr>
            <a:xfrm>
              <a:off x="3300356" y="5702737"/>
              <a:ext cx="7568247" cy="984484"/>
            </a:xfrm>
            <a:prstGeom prst="wedgeRectCallout">
              <a:avLst>
                <a:gd name="adj1" fmla="val 54298"/>
                <a:gd name="adj2" fmla="val -52801"/>
              </a:avLst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41D3544-3BED-4340-A104-272D2AF564E4}"/>
                </a:ext>
              </a:extLst>
            </p:cNvPr>
            <p:cNvSpPr txBox="1"/>
            <p:nvPr/>
          </p:nvSpPr>
          <p:spPr>
            <a:xfrm>
              <a:off x="3248312" y="5890741"/>
              <a:ext cx="7672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Μη ξεχνάς! Βρίσκω την πιο κοντινή δεκάδα και σταματώ για ξεκούραση.</a:t>
              </a:r>
              <a:endPara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4FD8413-DAF7-44E4-993E-EF5A3E1F30DF}"/>
              </a:ext>
            </a:extLst>
          </p:cNvPr>
          <p:cNvGrpSpPr/>
          <p:nvPr/>
        </p:nvGrpSpPr>
        <p:grpSpPr>
          <a:xfrm>
            <a:off x="2794225" y="4699760"/>
            <a:ext cx="674189" cy="617670"/>
            <a:chOff x="2794225" y="4699760"/>
            <a:chExt cx="674189" cy="617670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E61BF58-8731-42B3-ABAE-450B09513677}"/>
                </a:ext>
              </a:extLst>
            </p:cNvPr>
            <p:cNvCxnSpPr>
              <a:cxnSpLocks/>
            </p:cNvCxnSpPr>
            <p:nvPr/>
          </p:nvCxnSpPr>
          <p:spPr>
            <a:xfrm>
              <a:off x="2963921" y="4699760"/>
              <a:ext cx="0" cy="10510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C64A06F-27DE-4584-B8A9-217776768313}"/>
                </a:ext>
              </a:extLst>
            </p:cNvPr>
            <p:cNvSpPr txBox="1"/>
            <p:nvPr/>
          </p:nvSpPr>
          <p:spPr>
            <a:xfrm>
              <a:off x="2794225" y="4855765"/>
              <a:ext cx="674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24                            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sp>
        <p:nvSpPr>
          <p:cNvPr id="14" name="Arrow: Curved Down 13">
            <a:extLst>
              <a:ext uri="{FF2B5EF4-FFF2-40B4-BE49-F238E27FC236}">
                <a16:creationId xmlns="" xmlns:a16="http://schemas.microsoft.com/office/drawing/2014/main" id="{301E6928-36E3-487E-A3CB-F138690331B4}"/>
              </a:ext>
            </a:extLst>
          </p:cNvPr>
          <p:cNvSpPr/>
          <p:nvPr/>
        </p:nvSpPr>
        <p:spPr>
          <a:xfrm>
            <a:off x="2963921" y="3578646"/>
            <a:ext cx="504493" cy="776368"/>
          </a:xfrm>
          <a:prstGeom prst="curvedDownArrow">
            <a:avLst>
              <a:gd name="adj1" fmla="val 13583"/>
              <a:gd name="adj2" fmla="val 44162"/>
              <a:gd name="adj3" fmla="val 26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="" xmlns:a16="http://schemas.microsoft.com/office/drawing/2014/main" id="{2BD10214-DF52-4592-A4BA-614BA23B4312}"/>
              </a:ext>
            </a:extLst>
          </p:cNvPr>
          <p:cNvSpPr/>
          <p:nvPr/>
        </p:nvSpPr>
        <p:spPr>
          <a:xfrm>
            <a:off x="3369998" y="3450443"/>
            <a:ext cx="1538333" cy="870146"/>
          </a:xfrm>
          <a:prstGeom prst="curvedDownArrow">
            <a:avLst>
              <a:gd name="adj1" fmla="val 13583"/>
              <a:gd name="adj2" fmla="val 44162"/>
              <a:gd name="adj3" fmla="val 26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00601BA-D5D1-4166-B811-D0281C8EE8A3}"/>
              </a:ext>
            </a:extLst>
          </p:cNvPr>
          <p:cNvSpPr txBox="1"/>
          <p:nvPr/>
        </p:nvSpPr>
        <p:spPr>
          <a:xfrm>
            <a:off x="2963920" y="3272376"/>
            <a:ext cx="35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6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BED07A2-9B8C-4BC8-973C-E86F2864D3D7}"/>
              </a:ext>
            </a:extLst>
          </p:cNvPr>
          <p:cNvSpPr txBox="1"/>
          <p:nvPr/>
        </p:nvSpPr>
        <p:spPr>
          <a:xfrm>
            <a:off x="3760016" y="3198167"/>
            <a:ext cx="57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2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DC7FBAE-8BCC-44EE-86D7-D3613AE03ECC}"/>
              </a:ext>
            </a:extLst>
          </p:cNvPr>
          <p:cNvSpPr/>
          <p:nvPr/>
        </p:nvSpPr>
        <p:spPr>
          <a:xfrm>
            <a:off x="4435366" y="4252262"/>
            <a:ext cx="528663" cy="4474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94ECD036-52D7-403F-9AAD-F672520ED304}"/>
              </a:ext>
            </a:extLst>
          </p:cNvPr>
          <p:cNvSpPr/>
          <p:nvPr/>
        </p:nvSpPr>
        <p:spPr>
          <a:xfrm>
            <a:off x="4126883" y="2396606"/>
            <a:ext cx="1145628" cy="346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7E044F-E254-47A7-92D6-FC7E52BF22B7}"/>
              </a:ext>
            </a:extLst>
          </p:cNvPr>
          <p:cNvSpPr txBox="1"/>
          <p:nvPr/>
        </p:nvSpPr>
        <p:spPr>
          <a:xfrm>
            <a:off x="5599670" y="2396606"/>
            <a:ext cx="244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6 + 20 = ___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/>
      <p:bldP spid="17" grpId="0"/>
      <p:bldP spid="13" grpId="0" animBg="1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ownload wallpaper: penguin with in , photo, wallpapers for ...">
            <a:extLst>
              <a:ext uri="{FF2B5EF4-FFF2-40B4-BE49-F238E27FC236}">
                <a16:creationId xmlns="" xmlns:a16="http://schemas.microsoft.com/office/drawing/2014/main" id="{53A4C52B-99C1-41A1-821E-F1063BE22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8191" r="13219" b="6966"/>
          <a:stretch/>
        </p:blipFill>
        <p:spPr bwMode="auto">
          <a:xfrm>
            <a:off x="9775527" y="3158166"/>
            <a:ext cx="2186152" cy="23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6EFD95-D744-4B1A-910D-691C10C00F31}"/>
              </a:ext>
            </a:extLst>
          </p:cNvPr>
          <p:cNvSpPr txBox="1"/>
          <p:nvPr/>
        </p:nvSpPr>
        <p:spPr>
          <a:xfrm>
            <a:off x="2648607" y="260166"/>
            <a:ext cx="689478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>
                <a:latin typeface="MariaAvraam" panose="02000000000000000000" pitchFamily="2" charset="0"/>
              </a:rPr>
              <a:t>Ας δούμε όμως και με ποιο τρόπο θα βρίσκουμε τον αριθμό που λείπει. </a:t>
            </a:r>
            <a:endParaRPr lang="en-US" sz="2400" dirty="0">
              <a:latin typeface="MariaAvraam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2C0A2EC-C544-4820-9EED-D922B913D5B8}"/>
              </a:ext>
            </a:extLst>
          </p:cNvPr>
          <p:cNvGrpSpPr/>
          <p:nvPr/>
        </p:nvGrpSpPr>
        <p:grpSpPr>
          <a:xfrm>
            <a:off x="1156137" y="1849821"/>
            <a:ext cx="2717262" cy="1481958"/>
            <a:chOff x="1156137" y="1849821"/>
            <a:chExt cx="2717262" cy="1481958"/>
          </a:xfrm>
        </p:grpSpPr>
        <p:sp>
          <p:nvSpPr>
            <p:cNvPr id="2" name="Star: 8 Points 1">
              <a:extLst>
                <a:ext uri="{FF2B5EF4-FFF2-40B4-BE49-F238E27FC236}">
                  <a16:creationId xmlns="" xmlns:a16="http://schemas.microsoft.com/office/drawing/2014/main" id="{D2659DB9-F588-4B89-86B1-7E9A12017197}"/>
                </a:ext>
              </a:extLst>
            </p:cNvPr>
            <p:cNvSpPr/>
            <p:nvPr/>
          </p:nvSpPr>
          <p:spPr>
            <a:xfrm>
              <a:off x="1156137" y="1849821"/>
              <a:ext cx="2717261" cy="1481958"/>
            </a:xfrm>
            <a:prstGeom prst="star8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32FE4B4-406B-47CF-8867-FBFF4BD117E0}"/>
                </a:ext>
              </a:extLst>
            </p:cNvPr>
            <p:cNvSpPr txBox="1"/>
            <p:nvPr/>
          </p:nvSpPr>
          <p:spPr>
            <a:xfrm>
              <a:off x="1423814" y="2449305"/>
              <a:ext cx="2449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n w="0"/>
                  <a:solidFill>
                    <a:schemeClr val="tx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32 + ___ = 80</a:t>
              </a:r>
              <a:endParaRPr lang="en-US" sz="2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pic>
        <p:nvPicPr>
          <p:cNvPr id="7" name="Picture 2" descr="ÎÏÎ¿ÏÎ­Î»ÎµÏÎ¼Î± ÎµÎ¹ÎºÏÎ½Î±Ï Î³Î¹Î± number line 0-100 by tens">
            <a:extLst>
              <a:ext uri="{FF2B5EF4-FFF2-40B4-BE49-F238E27FC236}">
                <a16:creationId xmlns="" xmlns:a16="http://schemas.microsoft.com/office/drawing/2014/main" id="{718EBB12-1DC3-4D68-AA7A-B4CA5859A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0" t="82057" r="5520" b="7360"/>
          <a:stretch/>
        </p:blipFill>
        <p:spPr bwMode="auto">
          <a:xfrm>
            <a:off x="1156137" y="4252262"/>
            <a:ext cx="7323315" cy="6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DF50439-EE27-4518-8F78-7C0E6DC37B9A}"/>
              </a:ext>
            </a:extLst>
          </p:cNvPr>
          <p:cNvGrpSpPr/>
          <p:nvPr/>
        </p:nvGrpSpPr>
        <p:grpSpPr>
          <a:xfrm>
            <a:off x="3248312" y="5702737"/>
            <a:ext cx="7672333" cy="1019001"/>
            <a:chOff x="3248312" y="5702737"/>
            <a:chExt cx="7672333" cy="1019001"/>
          </a:xfrm>
        </p:grpSpPr>
        <p:sp>
          <p:nvSpPr>
            <p:cNvPr id="8" name="Speech Bubble: Rectangle 7">
              <a:extLst>
                <a:ext uri="{FF2B5EF4-FFF2-40B4-BE49-F238E27FC236}">
                  <a16:creationId xmlns="" xmlns:a16="http://schemas.microsoft.com/office/drawing/2014/main" id="{F652FC96-A8BC-4CDD-83B7-6C05BBDB058A}"/>
                </a:ext>
              </a:extLst>
            </p:cNvPr>
            <p:cNvSpPr/>
            <p:nvPr/>
          </p:nvSpPr>
          <p:spPr>
            <a:xfrm>
              <a:off x="3300356" y="5702737"/>
              <a:ext cx="7568247" cy="984484"/>
            </a:xfrm>
            <a:prstGeom prst="wedgeRectCallout">
              <a:avLst>
                <a:gd name="adj1" fmla="val 54298"/>
                <a:gd name="adj2" fmla="val -52801"/>
              </a:avLst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41D3544-3BED-4340-A104-272D2AF564E4}"/>
                </a:ext>
              </a:extLst>
            </p:cNvPr>
            <p:cNvSpPr txBox="1"/>
            <p:nvPr/>
          </p:nvSpPr>
          <p:spPr>
            <a:xfrm>
              <a:off x="3248312" y="5890741"/>
              <a:ext cx="7672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Μη ξεχνάς! Βρίσκω την πιο κοντινή δεκάδα και σταματώ για ξεκούραση.</a:t>
              </a:r>
              <a:endPara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4FD8413-DAF7-44E4-993E-EF5A3E1F30DF}"/>
              </a:ext>
            </a:extLst>
          </p:cNvPr>
          <p:cNvGrpSpPr/>
          <p:nvPr/>
        </p:nvGrpSpPr>
        <p:grpSpPr>
          <a:xfrm>
            <a:off x="3369998" y="4711010"/>
            <a:ext cx="674189" cy="617670"/>
            <a:chOff x="2794225" y="4699760"/>
            <a:chExt cx="674189" cy="617670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E61BF58-8731-42B3-ABAE-450B09513677}"/>
                </a:ext>
              </a:extLst>
            </p:cNvPr>
            <p:cNvCxnSpPr>
              <a:cxnSpLocks/>
            </p:cNvCxnSpPr>
            <p:nvPr/>
          </p:nvCxnSpPr>
          <p:spPr>
            <a:xfrm>
              <a:off x="2963921" y="4699760"/>
              <a:ext cx="0" cy="10510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C64A06F-27DE-4584-B8A9-217776768313}"/>
                </a:ext>
              </a:extLst>
            </p:cNvPr>
            <p:cNvSpPr txBox="1"/>
            <p:nvPr/>
          </p:nvSpPr>
          <p:spPr>
            <a:xfrm>
              <a:off x="2794225" y="4855765"/>
              <a:ext cx="674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32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sp>
        <p:nvSpPr>
          <p:cNvPr id="14" name="Arrow: Curved Down 13">
            <a:extLst>
              <a:ext uri="{FF2B5EF4-FFF2-40B4-BE49-F238E27FC236}">
                <a16:creationId xmlns="" xmlns:a16="http://schemas.microsoft.com/office/drawing/2014/main" id="{301E6928-36E3-487E-A3CB-F138690331B4}"/>
              </a:ext>
            </a:extLst>
          </p:cNvPr>
          <p:cNvSpPr/>
          <p:nvPr/>
        </p:nvSpPr>
        <p:spPr>
          <a:xfrm>
            <a:off x="3539695" y="3490021"/>
            <a:ext cx="585950" cy="776368"/>
          </a:xfrm>
          <a:prstGeom prst="curvedDownArrow">
            <a:avLst>
              <a:gd name="adj1" fmla="val 13583"/>
              <a:gd name="adj2" fmla="val 44162"/>
              <a:gd name="adj3" fmla="val 26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="" xmlns:a16="http://schemas.microsoft.com/office/drawing/2014/main" id="{2BD10214-DF52-4592-A4BA-614BA23B4312}"/>
              </a:ext>
            </a:extLst>
          </p:cNvPr>
          <p:cNvSpPr/>
          <p:nvPr/>
        </p:nvSpPr>
        <p:spPr>
          <a:xfrm>
            <a:off x="4083145" y="3424079"/>
            <a:ext cx="2927326" cy="870146"/>
          </a:xfrm>
          <a:prstGeom prst="curvedDownArrow">
            <a:avLst>
              <a:gd name="adj1" fmla="val 13583"/>
              <a:gd name="adj2" fmla="val 44162"/>
              <a:gd name="adj3" fmla="val 26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00601BA-D5D1-4166-B811-D0281C8EE8A3}"/>
              </a:ext>
            </a:extLst>
          </p:cNvPr>
          <p:cNvSpPr txBox="1"/>
          <p:nvPr/>
        </p:nvSpPr>
        <p:spPr>
          <a:xfrm>
            <a:off x="3565679" y="3189408"/>
            <a:ext cx="35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8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BED07A2-9B8C-4BC8-973C-E86F2864D3D7}"/>
              </a:ext>
            </a:extLst>
          </p:cNvPr>
          <p:cNvSpPr txBox="1"/>
          <p:nvPr/>
        </p:nvSpPr>
        <p:spPr>
          <a:xfrm>
            <a:off x="5169473" y="3175239"/>
            <a:ext cx="70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4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DC7FBAE-8BCC-44EE-86D7-D3613AE03ECC}"/>
              </a:ext>
            </a:extLst>
          </p:cNvPr>
          <p:cNvSpPr/>
          <p:nvPr/>
        </p:nvSpPr>
        <p:spPr>
          <a:xfrm>
            <a:off x="6527453" y="4217745"/>
            <a:ext cx="528663" cy="4474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94ECD036-52D7-403F-9AAD-F672520ED304}"/>
              </a:ext>
            </a:extLst>
          </p:cNvPr>
          <p:cNvSpPr/>
          <p:nvPr/>
        </p:nvSpPr>
        <p:spPr>
          <a:xfrm>
            <a:off x="4126883" y="2396606"/>
            <a:ext cx="1145628" cy="346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7E044F-E254-47A7-92D6-FC7E52BF22B7}"/>
              </a:ext>
            </a:extLst>
          </p:cNvPr>
          <p:cNvSpPr txBox="1"/>
          <p:nvPr/>
        </p:nvSpPr>
        <p:spPr>
          <a:xfrm>
            <a:off x="5599670" y="2396606"/>
            <a:ext cx="244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8 + 40 = ___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/>
      <p:bldP spid="17" grpId="0"/>
      <p:bldP spid="13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B9FA1C8-4955-40A3-9846-904529B4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53" y="147637"/>
            <a:ext cx="6976078" cy="65627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7EDBCAC-DF00-43A2-826F-971089847A99}"/>
              </a:ext>
            </a:extLst>
          </p:cNvPr>
          <p:cNvGrpSpPr/>
          <p:nvPr/>
        </p:nvGrpSpPr>
        <p:grpSpPr>
          <a:xfrm>
            <a:off x="5475889" y="147637"/>
            <a:ext cx="5833241" cy="1037240"/>
            <a:chOff x="5475889" y="147637"/>
            <a:chExt cx="5833241" cy="103724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63ED1C9-845D-4587-8D17-146EDF371A6D}"/>
                </a:ext>
              </a:extLst>
            </p:cNvPr>
            <p:cNvSpPr/>
            <p:nvPr/>
          </p:nvSpPr>
          <p:spPr>
            <a:xfrm>
              <a:off x="5475889" y="147637"/>
              <a:ext cx="5833241" cy="10372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EDBEFA3-948E-45A2-96BE-DD540CE29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6940" y="293304"/>
              <a:ext cx="5581650" cy="74295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2ED146B-A6D2-4659-A9CE-A9C416BC386C}"/>
              </a:ext>
            </a:extLst>
          </p:cNvPr>
          <p:cNvGrpSpPr/>
          <p:nvPr/>
        </p:nvGrpSpPr>
        <p:grpSpPr>
          <a:xfrm rot="19790865">
            <a:off x="612390" y="911065"/>
            <a:ext cx="1114096" cy="495456"/>
            <a:chOff x="8860221" y="588579"/>
            <a:chExt cx="1114096" cy="4954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4961B99B-0866-414E-B0FB-3220E4260725}"/>
                </a:ext>
              </a:extLst>
            </p:cNvPr>
            <p:cNvSpPr/>
            <p:nvPr/>
          </p:nvSpPr>
          <p:spPr>
            <a:xfrm>
              <a:off x="8860221" y="588579"/>
              <a:ext cx="893379" cy="495456"/>
            </a:xfrm>
            <a:prstGeom prst="round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2C68FA4-5FE8-44DB-A3DF-D6F2734354E4}"/>
                </a:ext>
              </a:extLst>
            </p:cNvPr>
            <p:cNvSpPr txBox="1"/>
            <p:nvPr/>
          </p:nvSpPr>
          <p:spPr>
            <a:xfrm>
              <a:off x="8860221" y="714703"/>
              <a:ext cx="111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MariaAvraam" panose="02000000000000000000" pitchFamily="2" charset="0"/>
                </a:rPr>
                <a:t>Σελ.12</a:t>
              </a:r>
              <a:endParaRPr lang="en-US" dirty="0">
                <a:latin typeface="MariaAvraam" panose="02000000000000000000" pitchFamily="2" charset="0"/>
              </a:endParaRPr>
            </a:p>
          </p:txBody>
        </p:sp>
      </p:grpSp>
      <p:pic>
        <p:nvPicPr>
          <p:cNvPr id="6146" name="Picture 2" descr="Crazy Funny Cliparts - Funny Dog Clipart, HD Png Download ...">
            <a:extLst>
              <a:ext uri="{FF2B5EF4-FFF2-40B4-BE49-F238E27FC236}">
                <a16:creationId xmlns="" xmlns:a16="http://schemas.microsoft.com/office/drawing/2014/main" id="{15426650-28D0-4FD0-9D21-C9845EC65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1122" y="1839311"/>
            <a:ext cx="2547476" cy="223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0511FB3-5FBB-4B4C-9846-B982701D7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592" y="0"/>
            <a:ext cx="579787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460A022-9734-44D2-9B42-1CCAA0C10436}"/>
              </a:ext>
            </a:extLst>
          </p:cNvPr>
          <p:cNvGrpSpPr/>
          <p:nvPr/>
        </p:nvGrpSpPr>
        <p:grpSpPr>
          <a:xfrm>
            <a:off x="8597462" y="210206"/>
            <a:ext cx="1114096" cy="495456"/>
            <a:chOff x="8860221" y="588579"/>
            <a:chExt cx="1114096" cy="49545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DE148E23-6C73-4255-8F63-D056D4328642}"/>
                </a:ext>
              </a:extLst>
            </p:cNvPr>
            <p:cNvSpPr/>
            <p:nvPr/>
          </p:nvSpPr>
          <p:spPr>
            <a:xfrm>
              <a:off x="8860221" y="588579"/>
              <a:ext cx="893379" cy="495456"/>
            </a:xfrm>
            <a:prstGeom prst="round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F3B4F1E-7D74-4FA6-A90D-45B09C570B07}"/>
                </a:ext>
              </a:extLst>
            </p:cNvPr>
            <p:cNvSpPr txBox="1"/>
            <p:nvPr/>
          </p:nvSpPr>
          <p:spPr>
            <a:xfrm>
              <a:off x="8860221" y="714703"/>
              <a:ext cx="111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MariaAvraam" panose="02000000000000000000" pitchFamily="2" charset="0"/>
                </a:rPr>
                <a:t>Σελ.13</a:t>
              </a:r>
              <a:endParaRPr lang="en-US" dirty="0">
                <a:latin typeface="MariaAvraam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EB6FAD-D9B4-4B90-9F42-567054C16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10433">
            <a:off x="8834084" y="1858587"/>
            <a:ext cx="2546332" cy="15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FD27E35-917E-4E40-918D-448CEA2F2F3B}"/>
              </a:ext>
            </a:extLst>
          </p:cNvPr>
          <p:cNvSpPr txBox="1"/>
          <p:nvPr/>
        </p:nvSpPr>
        <p:spPr>
          <a:xfrm>
            <a:off x="2648607" y="178676"/>
            <a:ext cx="689478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>
                <a:latin typeface="MariaAvraam" panose="02000000000000000000" pitchFamily="2" charset="0"/>
              </a:rPr>
              <a:t>Ποιον άλλο τρόπο που μάθαμε θα μπορούσαμε να εφαρμόσουμε και πάλι. </a:t>
            </a:r>
            <a:endParaRPr lang="en-US" sz="2400" dirty="0">
              <a:latin typeface="MariaAvraam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FEC0B91-7338-46BF-890E-F254A0CB1AC8}"/>
              </a:ext>
            </a:extLst>
          </p:cNvPr>
          <p:cNvGrpSpPr/>
          <p:nvPr/>
        </p:nvGrpSpPr>
        <p:grpSpPr>
          <a:xfrm>
            <a:off x="1677439" y="2291255"/>
            <a:ext cx="2747416" cy="987581"/>
            <a:chOff x="1677439" y="2291255"/>
            <a:chExt cx="2747416" cy="987581"/>
          </a:xfrm>
        </p:grpSpPr>
        <p:sp>
          <p:nvSpPr>
            <p:cNvPr id="4" name="Flowchart: Preparation 3">
              <a:extLst>
                <a:ext uri="{FF2B5EF4-FFF2-40B4-BE49-F238E27FC236}">
                  <a16:creationId xmlns="" xmlns:a16="http://schemas.microsoft.com/office/drawing/2014/main" id="{A598AC2F-4CDF-4A2A-9066-499B4747B169}"/>
                </a:ext>
              </a:extLst>
            </p:cNvPr>
            <p:cNvSpPr/>
            <p:nvPr/>
          </p:nvSpPr>
          <p:spPr>
            <a:xfrm>
              <a:off x="1677439" y="2291255"/>
              <a:ext cx="2747416" cy="987581"/>
            </a:xfrm>
            <a:prstGeom prst="flowChartPreparation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0FCD594-E44B-4574-8DA2-31EBE8B2D559}"/>
                </a:ext>
              </a:extLst>
            </p:cNvPr>
            <p:cNvSpPr txBox="1"/>
            <p:nvPr/>
          </p:nvSpPr>
          <p:spPr>
            <a:xfrm>
              <a:off x="1975270" y="2658921"/>
              <a:ext cx="2449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7</a:t>
              </a:r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1  +  </a:t>
              </a:r>
              <a:r>
                <a:rPr lang="el-GR" sz="24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1</a:t>
              </a:r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9 = ___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CED0906-E4D7-4DC6-A73D-FF52794706F3}"/>
              </a:ext>
            </a:extLst>
          </p:cNvPr>
          <p:cNvGrpSpPr/>
          <p:nvPr/>
        </p:nvGrpSpPr>
        <p:grpSpPr>
          <a:xfrm>
            <a:off x="6784227" y="4903654"/>
            <a:ext cx="4188573" cy="1618445"/>
            <a:chOff x="3204596" y="294090"/>
            <a:chExt cx="6040074" cy="1124124"/>
          </a:xfrm>
        </p:grpSpPr>
        <p:sp>
          <p:nvSpPr>
            <p:cNvPr id="7" name="Speech Bubble: Rectangle 6">
              <a:extLst>
                <a:ext uri="{FF2B5EF4-FFF2-40B4-BE49-F238E27FC236}">
                  <a16:creationId xmlns="" xmlns:a16="http://schemas.microsoft.com/office/drawing/2014/main" id="{5B0B1FE5-804E-4BC0-A428-B7B796F058F3}"/>
                </a:ext>
              </a:extLst>
            </p:cNvPr>
            <p:cNvSpPr/>
            <p:nvPr/>
          </p:nvSpPr>
          <p:spPr>
            <a:xfrm>
              <a:off x="3204596" y="294090"/>
              <a:ext cx="6040074" cy="1124124"/>
            </a:xfrm>
            <a:prstGeom prst="wedgeRectCallout">
              <a:avLst>
                <a:gd name="adj1" fmla="val 47195"/>
                <a:gd name="adj2" fmla="val 48810"/>
              </a:avLst>
            </a:prstGeom>
            <a:solidFill>
              <a:srgbClr val="FEF0D6"/>
            </a:solidFill>
            <a:ln w="28575">
              <a:solidFill>
                <a:srgbClr val="00B9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FAC2349-84F3-402B-BDA1-0797D5E8871A}"/>
                </a:ext>
              </a:extLst>
            </p:cNvPr>
            <p:cNvSpPr txBox="1"/>
            <p:nvPr/>
          </p:nvSpPr>
          <p:spPr>
            <a:xfrm>
              <a:off x="3416189" y="375164"/>
              <a:ext cx="5511567" cy="96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ariaAvraam" panose="02000000000000000000" pitchFamily="2" charset="0"/>
                </a:rPr>
                <a:t>Μονάδες με Μονάδες</a:t>
              </a:r>
            </a:p>
            <a:p>
              <a:pPr algn="ctr"/>
              <a:r>
                <a:rPr lang="el-GR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και</a:t>
              </a:r>
            </a:p>
            <a:p>
              <a:pPr algn="ctr"/>
              <a:r>
                <a:rPr lang="el-GR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ariaAvraam" panose="02000000000000000000" pitchFamily="2" charset="0"/>
                </a:rPr>
                <a:t>Δεκάδες με Δεκάδες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21E65AD-2C8B-47BF-832F-873A9515428D}"/>
              </a:ext>
            </a:extLst>
          </p:cNvPr>
          <p:cNvGrpSpPr/>
          <p:nvPr/>
        </p:nvGrpSpPr>
        <p:grpSpPr>
          <a:xfrm>
            <a:off x="2353459" y="2932779"/>
            <a:ext cx="1020362" cy="561341"/>
            <a:chOff x="2298585" y="3005761"/>
            <a:chExt cx="947954" cy="5613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6AFCF59-0CD0-49AA-AD38-091EA21A5525}"/>
                </a:ext>
              </a:extLst>
            </p:cNvPr>
            <p:cNvSpPr txBox="1"/>
            <p:nvPr/>
          </p:nvSpPr>
          <p:spPr>
            <a:xfrm>
              <a:off x="2569317" y="3197770"/>
              <a:ext cx="354028" cy="369332"/>
            </a:xfrm>
            <a:prstGeom prst="rect">
              <a:avLst/>
            </a:prstGeom>
            <a:solidFill>
              <a:srgbClr val="FEF0D6"/>
            </a:solidFill>
            <a:ln w="3175">
              <a:solidFill>
                <a:srgbClr val="00B9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Μ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2" name="Arrow: Curved Up 11">
              <a:extLst>
                <a:ext uri="{FF2B5EF4-FFF2-40B4-BE49-F238E27FC236}">
                  <a16:creationId xmlns="" xmlns:a16="http://schemas.microsoft.com/office/drawing/2014/main" id="{4BDA3200-832D-4A6E-9AC5-ADEC0D99F47F}"/>
                </a:ext>
              </a:extLst>
            </p:cNvPr>
            <p:cNvSpPr/>
            <p:nvPr/>
          </p:nvSpPr>
          <p:spPr>
            <a:xfrm>
              <a:off x="2298585" y="3005761"/>
              <a:ext cx="947954" cy="28837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B06B24E-5DA0-4F9D-A545-35929754E663}"/>
              </a:ext>
            </a:extLst>
          </p:cNvPr>
          <p:cNvGrpSpPr/>
          <p:nvPr/>
        </p:nvGrpSpPr>
        <p:grpSpPr>
          <a:xfrm>
            <a:off x="2120778" y="1945146"/>
            <a:ext cx="969263" cy="661611"/>
            <a:chOff x="2007128" y="1958031"/>
            <a:chExt cx="1055658" cy="661611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BD17CB8-5F15-422F-BA29-92249DCFFC3D}"/>
                </a:ext>
              </a:extLst>
            </p:cNvPr>
            <p:cNvSpPr txBox="1"/>
            <p:nvPr/>
          </p:nvSpPr>
          <p:spPr>
            <a:xfrm>
              <a:off x="2329230" y="1958031"/>
              <a:ext cx="354028" cy="369332"/>
            </a:xfrm>
            <a:prstGeom prst="rect">
              <a:avLst/>
            </a:prstGeom>
            <a:solidFill>
              <a:srgbClr val="FEF0D6"/>
            </a:solidFill>
            <a:ln w="3175">
              <a:solidFill>
                <a:srgbClr val="00B9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Δ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5" name="Arrow: Curved Down 14">
              <a:extLst>
                <a:ext uri="{FF2B5EF4-FFF2-40B4-BE49-F238E27FC236}">
                  <a16:creationId xmlns="" xmlns:a16="http://schemas.microsoft.com/office/drawing/2014/main" id="{254F7C70-D46E-470E-B5EE-0F235D017789}"/>
                </a:ext>
              </a:extLst>
            </p:cNvPr>
            <p:cNvSpPr/>
            <p:nvPr/>
          </p:nvSpPr>
          <p:spPr>
            <a:xfrm>
              <a:off x="2007128" y="2250310"/>
              <a:ext cx="1055658" cy="369332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8AC0D6E-E8F5-4E3B-BD47-6C6C3869A9B6}"/>
              </a:ext>
            </a:extLst>
          </p:cNvPr>
          <p:cNvSpPr txBox="1"/>
          <p:nvPr/>
        </p:nvSpPr>
        <p:spPr>
          <a:xfrm>
            <a:off x="2341908" y="3579165"/>
            <a:ext cx="244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1  +  9 = ___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CBE0748-EB37-442A-ACE2-238295AB556A}"/>
              </a:ext>
            </a:extLst>
          </p:cNvPr>
          <p:cNvSpPr txBox="1"/>
          <p:nvPr/>
        </p:nvSpPr>
        <p:spPr>
          <a:xfrm>
            <a:off x="1801147" y="1589009"/>
            <a:ext cx="244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70  +  10 = ___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602F927-76BF-4043-A2BB-2A1F44C91CE0}"/>
              </a:ext>
            </a:extLst>
          </p:cNvPr>
          <p:cNvGrpSpPr/>
          <p:nvPr/>
        </p:nvGrpSpPr>
        <p:grpSpPr>
          <a:xfrm>
            <a:off x="5987907" y="2314478"/>
            <a:ext cx="2747416" cy="987581"/>
            <a:chOff x="1677439" y="2291255"/>
            <a:chExt cx="2747416" cy="987581"/>
          </a:xfrm>
        </p:grpSpPr>
        <p:sp>
          <p:nvSpPr>
            <p:cNvPr id="21" name="Flowchart: Preparation 20">
              <a:extLst>
                <a:ext uri="{FF2B5EF4-FFF2-40B4-BE49-F238E27FC236}">
                  <a16:creationId xmlns="" xmlns:a16="http://schemas.microsoft.com/office/drawing/2014/main" id="{A8CBE394-996E-4131-99B2-06AF4534D844}"/>
                </a:ext>
              </a:extLst>
            </p:cNvPr>
            <p:cNvSpPr/>
            <p:nvPr/>
          </p:nvSpPr>
          <p:spPr>
            <a:xfrm>
              <a:off x="1677439" y="2291255"/>
              <a:ext cx="2747416" cy="987581"/>
            </a:xfrm>
            <a:prstGeom prst="flowChartPreparation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85FC724-7118-483E-B812-AF15C558A2FC}"/>
                </a:ext>
              </a:extLst>
            </p:cNvPr>
            <p:cNvSpPr txBox="1"/>
            <p:nvPr/>
          </p:nvSpPr>
          <p:spPr>
            <a:xfrm>
              <a:off x="1975270" y="2658921"/>
              <a:ext cx="2449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4</a:t>
              </a:r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3  + </a:t>
              </a:r>
              <a:r>
                <a:rPr lang="el-GR" sz="24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 47 </a:t>
              </a:r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= ___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9BA4871-3D25-4B71-A7E9-B67891B32B7C}"/>
              </a:ext>
            </a:extLst>
          </p:cNvPr>
          <p:cNvGrpSpPr/>
          <p:nvPr/>
        </p:nvGrpSpPr>
        <p:grpSpPr>
          <a:xfrm>
            <a:off x="6663927" y="2956002"/>
            <a:ext cx="1020362" cy="561341"/>
            <a:chOff x="2298585" y="3005761"/>
            <a:chExt cx="947954" cy="561341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BA72496-0740-40BA-AD0B-2FCC702CD0D6}"/>
                </a:ext>
              </a:extLst>
            </p:cNvPr>
            <p:cNvSpPr txBox="1"/>
            <p:nvPr/>
          </p:nvSpPr>
          <p:spPr>
            <a:xfrm>
              <a:off x="2569317" y="3197770"/>
              <a:ext cx="354028" cy="369332"/>
            </a:xfrm>
            <a:prstGeom prst="rect">
              <a:avLst/>
            </a:prstGeom>
            <a:solidFill>
              <a:srgbClr val="FEF0D6"/>
            </a:solidFill>
            <a:ln w="3175">
              <a:solidFill>
                <a:srgbClr val="00B9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Μ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5" name="Arrow: Curved Up 24">
              <a:extLst>
                <a:ext uri="{FF2B5EF4-FFF2-40B4-BE49-F238E27FC236}">
                  <a16:creationId xmlns="" xmlns:a16="http://schemas.microsoft.com/office/drawing/2014/main" id="{8389DDC4-B7BE-4AEE-B7A5-495BB6F97A78}"/>
                </a:ext>
              </a:extLst>
            </p:cNvPr>
            <p:cNvSpPr/>
            <p:nvPr/>
          </p:nvSpPr>
          <p:spPr>
            <a:xfrm>
              <a:off x="2298585" y="3005761"/>
              <a:ext cx="947954" cy="28837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D75F3E6-C085-4D06-96F5-3DAE6D405302}"/>
              </a:ext>
            </a:extLst>
          </p:cNvPr>
          <p:cNvGrpSpPr/>
          <p:nvPr/>
        </p:nvGrpSpPr>
        <p:grpSpPr>
          <a:xfrm>
            <a:off x="6431246" y="1968369"/>
            <a:ext cx="1115182" cy="661611"/>
            <a:chOff x="2007128" y="1958031"/>
            <a:chExt cx="1055658" cy="661611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88B9535-61FA-47C5-92F5-09BCA085BFDC}"/>
                </a:ext>
              </a:extLst>
            </p:cNvPr>
            <p:cNvSpPr txBox="1"/>
            <p:nvPr/>
          </p:nvSpPr>
          <p:spPr>
            <a:xfrm>
              <a:off x="2329230" y="1958031"/>
              <a:ext cx="354028" cy="369332"/>
            </a:xfrm>
            <a:prstGeom prst="rect">
              <a:avLst/>
            </a:prstGeom>
            <a:solidFill>
              <a:srgbClr val="FEF0D6"/>
            </a:solidFill>
            <a:ln w="3175">
              <a:solidFill>
                <a:srgbClr val="00B9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Δ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8" name="Arrow: Curved Down 27">
              <a:extLst>
                <a:ext uri="{FF2B5EF4-FFF2-40B4-BE49-F238E27FC236}">
                  <a16:creationId xmlns="" xmlns:a16="http://schemas.microsoft.com/office/drawing/2014/main" id="{780EC616-459D-46F0-B863-92640A1F56F0}"/>
                </a:ext>
              </a:extLst>
            </p:cNvPr>
            <p:cNvSpPr/>
            <p:nvPr/>
          </p:nvSpPr>
          <p:spPr>
            <a:xfrm>
              <a:off x="2007128" y="2250310"/>
              <a:ext cx="1055658" cy="369332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42EF8D9-C4E6-45A0-9C2F-63B816C9CD22}"/>
              </a:ext>
            </a:extLst>
          </p:cNvPr>
          <p:cNvSpPr txBox="1"/>
          <p:nvPr/>
        </p:nvSpPr>
        <p:spPr>
          <a:xfrm>
            <a:off x="6652376" y="3602388"/>
            <a:ext cx="244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3  +  7 = ___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E0CAAA-D4F8-4717-8FD0-9CA6DDC1396F}"/>
              </a:ext>
            </a:extLst>
          </p:cNvPr>
          <p:cNvSpPr txBox="1"/>
          <p:nvPr/>
        </p:nvSpPr>
        <p:spPr>
          <a:xfrm>
            <a:off x="6111615" y="1612232"/>
            <a:ext cx="244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40  +  40 = ___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B3F5942-CD1D-49E2-848E-AA1D97DAF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640" y="3669725"/>
            <a:ext cx="1921970" cy="30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9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ree Animated Cliparts Books, Download Free Clip Art, Free Clip ...">
            <a:extLst>
              <a:ext uri="{FF2B5EF4-FFF2-40B4-BE49-F238E27FC236}">
                <a16:creationId xmlns="" xmlns:a16="http://schemas.microsoft.com/office/drawing/2014/main" id="{AA499344-E6ED-4FAB-A953-24460C106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27" y="2238703"/>
            <a:ext cx="6793314" cy="39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36872AB-B66B-4EF6-BBBA-6EC54AC83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6"/>
          <a:stretch/>
        </p:blipFill>
        <p:spPr>
          <a:xfrm>
            <a:off x="7827839" y="679525"/>
            <a:ext cx="2948565" cy="3273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B1A12B-8759-4D12-B21C-8AC00D97A097}"/>
              </a:ext>
            </a:extLst>
          </p:cNvPr>
          <p:cNvSpPr txBox="1"/>
          <p:nvPr/>
        </p:nvSpPr>
        <p:spPr>
          <a:xfrm>
            <a:off x="1881350" y="439284"/>
            <a:ext cx="4761187" cy="1200329"/>
          </a:xfrm>
          <a:prstGeom prst="rect">
            <a:avLst/>
          </a:prstGeom>
          <a:solidFill>
            <a:srgbClr val="FFCC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>
                <a:latin typeface="MariaAvraam" panose="02000000000000000000" pitchFamily="2" charset="0"/>
              </a:rPr>
              <a:t>Οι εργασίες μας για αυτή την εβδομάδα είναι</a:t>
            </a:r>
            <a:endParaRPr lang="en-US" sz="2400" dirty="0">
              <a:latin typeface="MariaAvraam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75928B-8A50-4D4B-BA4C-E5BFF3502A27}"/>
              </a:ext>
            </a:extLst>
          </p:cNvPr>
          <p:cNvSpPr txBox="1"/>
          <p:nvPr/>
        </p:nvSpPr>
        <p:spPr>
          <a:xfrm>
            <a:off x="1881350" y="2798857"/>
            <a:ext cx="5223644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>
                <a:latin typeface="MariaAvraam" panose="02000000000000000000" pitchFamily="2" charset="0"/>
              </a:rPr>
              <a:t>Από το τεύχος 4 των μαθηματικών να ολοκληρωθούν οι σελίδες 8-15 και σελ.46 η άσκηση 3</a:t>
            </a:r>
            <a:endParaRPr lang="en-US" sz="2400" dirty="0">
              <a:latin typeface="MariaAvra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53B3DEE-18D3-488C-B0E6-011881EBA592}"/>
              </a:ext>
            </a:extLst>
          </p:cNvPr>
          <p:cNvGrpSpPr/>
          <p:nvPr/>
        </p:nvGrpSpPr>
        <p:grpSpPr>
          <a:xfrm>
            <a:off x="1333850" y="358560"/>
            <a:ext cx="6778306" cy="1397334"/>
            <a:chOff x="2894202" y="310393"/>
            <a:chExt cx="6040074" cy="1397334"/>
          </a:xfrm>
        </p:grpSpPr>
        <p:sp>
          <p:nvSpPr>
            <p:cNvPr id="3" name="Speech Bubble: Rectangle 2">
              <a:extLst>
                <a:ext uri="{FF2B5EF4-FFF2-40B4-BE49-F238E27FC236}">
                  <a16:creationId xmlns="" xmlns:a16="http://schemas.microsoft.com/office/drawing/2014/main" id="{0115236A-E16C-47B5-9AFF-A03B9508EF67}"/>
                </a:ext>
              </a:extLst>
            </p:cNvPr>
            <p:cNvSpPr/>
            <p:nvPr/>
          </p:nvSpPr>
          <p:spPr>
            <a:xfrm>
              <a:off x="2894202" y="310393"/>
              <a:ext cx="6040074" cy="1124124"/>
            </a:xfrm>
            <a:prstGeom prst="wedgeRectCallout">
              <a:avLst>
                <a:gd name="adj1" fmla="val 49417"/>
                <a:gd name="adj2" fmla="val 75245"/>
              </a:avLst>
            </a:prstGeom>
            <a:solidFill>
              <a:srgbClr val="FEF0D6"/>
            </a:solidFill>
            <a:ln w="28575">
              <a:solidFill>
                <a:srgbClr val="00B9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A27886B5-BBB3-4B0F-A70A-7A06607220DF}"/>
                </a:ext>
              </a:extLst>
            </p:cNvPr>
            <p:cNvSpPr txBox="1"/>
            <p:nvPr/>
          </p:nvSpPr>
          <p:spPr>
            <a:xfrm>
              <a:off x="3305262" y="322732"/>
              <a:ext cx="55115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ariaAvraam" panose="02000000000000000000" pitchFamily="2" charset="0"/>
                </a:rPr>
                <a:t>Μη ξεχάσουμε όμως και τις εύκολες προσθέσεις μας σαν αυτές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pic>
        <p:nvPicPr>
          <p:cNvPr id="2052" name="Picture 4" descr="Cute Elephant Cartoon, Cute Cartoon, Cute Baby Elephant, - Cartoon ...">
            <a:extLst>
              <a:ext uri="{FF2B5EF4-FFF2-40B4-BE49-F238E27FC236}">
                <a16:creationId xmlns="" xmlns:a16="http://schemas.microsoft.com/office/drawing/2014/main" id="{96011E81-EB5B-47FB-B8F1-63F769234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6666" r="23414" b="6317"/>
          <a:stretch/>
        </p:blipFill>
        <p:spPr bwMode="auto">
          <a:xfrm>
            <a:off x="8264074" y="486591"/>
            <a:ext cx="2988315" cy="303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E825C6-644C-4E84-816C-A4ECF1A5988C}"/>
              </a:ext>
            </a:extLst>
          </p:cNvPr>
          <p:cNvSpPr txBox="1"/>
          <p:nvPr/>
        </p:nvSpPr>
        <p:spPr>
          <a:xfrm>
            <a:off x="3758268" y="1613118"/>
            <a:ext cx="1845580" cy="1815882"/>
          </a:xfrm>
          <a:prstGeom prst="rect">
            <a:avLst/>
          </a:prstGeom>
          <a:solidFill>
            <a:srgbClr val="FEF0D6"/>
          </a:solidFill>
          <a:ln w="38100">
            <a:solidFill>
              <a:srgbClr val="00B9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13 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 </a:t>
            </a:r>
            <a:r>
              <a:rPr lang="el-G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5</a:t>
            </a:r>
          </a:p>
          <a:p>
            <a:pPr algn="ctr"/>
            <a:r>
              <a:rPr lang="el-G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24   +  4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l-G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32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+  </a:t>
            </a:r>
            <a:r>
              <a:rPr lang="el-G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l-G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5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+  </a:t>
            </a:r>
            <a:r>
              <a:rPr lang="el-G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FD11A17-80CA-4464-9486-FEE14A8F23A1}"/>
              </a:ext>
            </a:extLst>
          </p:cNvPr>
          <p:cNvGrpSpPr/>
          <p:nvPr/>
        </p:nvGrpSpPr>
        <p:grpSpPr>
          <a:xfrm>
            <a:off x="1700499" y="4435659"/>
            <a:ext cx="4188573" cy="1618445"/>
            <a:chOff x="3204596" y="294090"/>
            <a:chExt cx="6040074" cy="1124124"/>
          </a:xfrm>
        </p:grpSpPr>
        <p:sp>
          <p:nvSpPr>
            <p:cNvPr id="9" name="Speech Bubble: Rectangle 8">
              <a:extLst>
                <a:ext uri="{FF2B5EF4-FFF2-40B4-BE49-F238E27FC236}">
                  <a16:creationId xmlns="" xmlns:a16="http://schemas.microsoft.com/office/drawing/2014/main" id="{CAC3872B-BFD6-43B2-93CD-66AAABF2B632}"/>
                </a:ext>
              </a:extLst>
            </p:cNvPr>
            <p:cNvSpPr/>
            <p:nvPr/>
          </p:nvSpPr>
          <p:spPr>
            <a:xfrm>
              <a:off x="3204596" y="294090"/>
              <a:ext cx="6040074" cy="1124124"/>
            </a:xfrm>
            <a:prstGeom prst="wedgeRectCallout">
              <a:avLst>
                <a:gd name="adj1" fmla="val 47195"/>
                <a:gd name="adj2" fmla="val 48810"/>
              </a:avLst>
            </a:prstGeom>
            <a:solidFill>
              <a:srgbClr val="FEF0D6"/>
            </a:solidFill>
            <a:ln w="28575">
              <a:solidFill>
                <a:srgbClr val="00B9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FC813F4-CC02-49D5-9C36-75F90E7D23D9}"/>
                </a:ext>
              </a:extLst>
            </p:cNvPr>
            <p:cNvSpPr txBox="1"/>
            <p:nvPr/>
          </p:nvSpPr>
          <p:spPr>
            <a:xfrm>
              <a:off x="3416189" y="375164"/>
              <a:ext cx="5511567" cy="96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ariaAvraam" panose="02000000000000000000" pitchFamily="2" charset="0"/>
                </a:rPr>
                <a:t>Μονάδες με Μονάδες</a:t>
              </a:r>
            </a:p>
            <a:p>
              <a:pPr algn="ctr"/>
              <a:r>
                <a:rPr lang="el-GR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και</a:t>
              </a:r>
            </a:p>
            <a:p>
              <a:pPr algn="ctr"/>
              <a:r>
                <a:rPr lang="el-GR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ariaAvraam" panose="02000000000000000000" pitchFamily="2" charset="0"/>
                </a:rPr>
                <a:t>Δεκάδες με Δεκάδες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F60963-571E-4517-B95D-0F2E5F363ACB}"/>
              </a:ext>
            </a:extLst>
          </p:cNvPr>
          <p:cNvSpPr txBox="1"/>
          <p:nvPr/>
        </p:nvSpPr>
        <p:spPr>
          <a:xfrm>
            <a:off x="6694413" y="2736502"/>
            <a:ext cx="1845580" cy="1384995"/>
          </a:xfrm>
          <a:prstGeom prst="rect">
            <a:avLst/>
          </a:prstGeom>
          <a:solidFill>
            <a:srgbClr val="FEF0D6"/>
          </a:solidFill>
          <a:ln w="38100">
            <a:solidFill>
              <a:srgbClr val="00B9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23 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 </a:t>
            </a:r>
            <a:r>
              <a:rPr lang="el-G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15</a:t>
            </a:r>
          </a:p>
          <a:p>
            <a:pPr algn="ctr"/>
            <a:r>
              <a:rPr lang="el-G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34   +  22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l-G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75   +  21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ED595E3-0206-4CEF-9A13-1C8FD737D660}"/>
              </a:ext>
            </a:extLst>
          </p:cNvPr>
          <p:cNvSpPr txBox="1"/>
          <p:nvPr/>
        </p:nvSpPr>
        <p:spPr>
          <a:xfrm>
            <a:off x="6382853" y="5086415"/>
            <a:ext cx="2207474" cy="646331"/>
          </a:xfrm>
          <a:prstGeom prst="rect">
            <a:avLst/>
          </a:prstGeom>
          <a:solidFill>
            <a:srgbClr val="FEF0D6"/>
          </a:solidFill>
          <a:ln w="38100">
            <a:solidFill>
              <a:srgbClr val="00B9BC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75 + 21=      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1123214-5F5C-4191-9EE5-A847EC35C15D}"/>
              </a:ext>
            </a:extLst>
          </p:cNvPr>
          <p:cNvSpPr txBox="1"/>
          <p:nvPr/>
        </p:nvSpPr>
        <p:spPr>
          <a:xfrm>
            <a:off x="6905332" y="4462817"/>
            <a:ext cx="354028" cy="369332"/>
          </a:xfrm>
          <a:prstGeom prst="rect">
            <a:avLst/>
          </a:prstGeom>
          <a:solidFill>
            <a:srgbClr val="FEF0D6"/>
          </a:solidFill>
          <a:ln w="3175">
            <a:solidFill>
              <a:srgbClr val="00B9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Δ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A1A1741-13AB-4F3E-B523-D97FB8233268}"/>
              </a:ext>
            </a:extLst>
          </p:cNvPr>
          <p:cNvGrpSpPr/>
          <p:nvPr/>
        </p:nvGrpSpPr>
        <p:grpSpPr>
          <a:xfrm>
            <a:off x="6803473" y="5595731"/>
            <a:ext cx="1055658" cy="855134"/>
            <a:chOff x="6803473" y="5595731"/>
            <a:chExt cx="1055658" cy="85513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0309406-276E-4DFE-A609-8770657839C0}"/>
                </a:ext>
              </a:extLst>
            </p:cNvPr>
            <p:cNvSpPr txBox="1"/>
            <p:nvPr/>
          </p:nvSpPr>
          <p:spPr>
            <a:xfrm>
              <a:off x="7263175" y="6081533"/>
              <a:ext cx="354028" cy="369332"/>
            </a:xfrm>
            <a:prstGeom prst="rect">
              <a:avLst/>
            </a:prstGeom>
            <a:solidFill>
              <a:srgbClr val="FEF0D6"/>
            </a:solidFill>
            <a:ln w="3175">
              <a:solidFill>
                <a:srgbClr val="00B9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Μ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1" name="Arrow: Curved Up 10">
              <a:extLst>
                <a:ext uri="{FF2B5EF4-FFF2-40B4-BE49-F238E27FC236}">
                  <a16:creationId xmlns="" xmlns:a16="http://schemas.microsoft.com/office/drawing/2014/main" id="{B002EB01-4FA6-465E-8F8E-E86A3E910499}"/>
                </a:ext>
              </a:extLst>
            </p:cNvPr>
            <p:cNvSpPr/>
            <p:nvPr/>
          </p:nvSpPr>
          <p:spPr>
            <a:xfrm>
              <a:off x="6803473" y="5595731"/>
              <a:ext cx="1055658" cy="40267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Arrow: Curved Down 13">
            <a:extLst>
              <a:ext uri="{FF2B5EF4-FFF2-40B4-BE49-F238E27FC236}">
                <a16:creationId xmlns="" xmlns:a16="http://schemas.microsoft.com/office/drawing/2014/main" id="{3586487B-507B-4381-AAF9-C77024F907C9}"/>
              </a:ext>
            </a:extLst>
          </p:cNvPr>
          <p:cNvSpPr/>
          <p:nvPr/>
        </p:nvSpPr>
        <p:spPr>
          <a:xfrm>
            <a:off x="6512016" y="4840280"/>
            <a:ext cx="1055658" cy="369332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0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ungle 0 images about clipart on clip art free - Clipartix">
            <a:extLst>
              <a:ext uri="{FF2B5EF4-FFF2-40B4-BE49-F238E27FC236}">
                <a16:creationId xmlns="" xmlns:a16="http://schemas.microsoft.com/office/drawing/2014/main" id="{4CAA0966-4B20-4D89-8548-80EED449C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6" r="22327"/>
          <a:stretch/>
        </p:blipFill>
        <p:spPr bwMode="auto">
          <a:xfrm>
            <a:off x="9026553" y="557710"/>
            <a:ext cx="1711355" cy="28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2300DC6-8879-4965-9ABF-43EF76AE7A92}"/>
              </a:ext>
            </a:extLst>
          </p:cNvPr>
          <p:cNvGrpSpPr/>
          <p:nvPr/>
        </p:nvGrpSpPr>
        <p:grpSpPr>
          <a:xfrm>
            <a:off x="2441197" y="316674"/>
            <a:ext cx="6145301" cy="1587627"/>
            <a:chOff x="2483142" y="370899"/>
            <a:chExt cx="6145301" cy="1587627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0EA3ECF4-27E6-48C9-BACC-131701958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3142" y="370899"/>
              <a:ext cx="6145301" cy="158762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BAC5EE4-C7BA-4F5C-B658-762DDD768234}"/>
                </a:ext>
              </a:extLst>
            </p:cNvPr>
            <p:cNvSpPr txBox="1"/>
            <p:nvPr/>
          </p:nvSpPr>
          <p:spPr>
            <a:xfrm>
              <a:off x="2483142" y="370899"/>
              <a:ext cx="60149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ariaAvraam" panose="02000000000000000000" pitchFamily="2" charset="0"/>
                </a:rPr>
                <a:t>Σήμερα θα πάμε ένα βήμα παραπέρα. Κοιτάξτε την πιο κάτω Μ.Π. 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B50E88D-355F-46E3-BB7D-9DE952C815A7}"/>
              </a:ext>
            </a:extLst>
          </p:cNvPr>
          <p:cNvGrpSpPr/>
          <p:nvPr/>
        </p:nvGrpSpPr>
        <p:grpSpPr>
          <a:xfrm>
            <a:off x="5111687" y="2545313"/>
            <a:ext cx="4133873" cy="791790"/>
            <a:chOff x="5111692" y="2765142"/>
            <a:chExt cx="4133873" cy="791790"/>
          </a:xfrm>
        </p:grpSpPr>
        <p:sp>
          <p:nvSpPr>
            <p:cNvPr id="7" name="Speech Bubble: Rectangle 6">
              <a:extLst>
                <a:ext uri="{FF2B5EF4-FFF2-40B4-BE49-F238E27FC236}">
                  <a16:creationId xmlns="" xmlns:a16="http://schemas.microsoft.com/office/drawing/2014/main" id="{AEA79EED-BE0F-471F-8E99-FADAA5DF6600}"/>
                </a:ext>
              </a:extLst>
            </p:cNvPr>
            <p:cNvSpPr/>
            <p:nvPr/>
          </p:nvSpPr>
          <p:spPr>
            <a:xfrm>
              <a:off x="5203971" y="2765142"/>
              <a:ext cx="3747082" cy="791790"/>
            </a:xfrm>
            <a:prstGeom prst="wedgeRectCallout">
              <a:avLst>
                <a:gd name="adj1" fmla="val 56667"/>
                <a:gd name="adj2" fmla="val -82651"/>
              </a:avLst>
            </a:prstGeom>
            <a:solidFill>
              <a:srgbClr val="90D3F2"/>
            </a:solidFill>
            <a:ln>
              <a:solidFill>
                <a:srgbClr val="FA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A539C5D-0526-4669-A597-D9E8B52B7C27}"/>
                </a:ext>
              </a:extLst>
            </p:cNvPr>
            <p:cNvSpPr txBox="1"/>
            <p:nvPr/>
          </p:nvSpPr>
          <p:spPr>
            <a:xfrm>
              <a:off x="5111692" y="2974928"/>
              <a:ext cx="4133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A9218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ariaAvraam" panose="02000000000000000000" pitchFamily="2" charset="0"/>
                </a:rPr>
                <a:t>Πώς θα τη λύνατε?</a:t>
              </a:r>
              <a:endParaRPr lang="en-US" sz="2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A921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BDDE095-0231-426A-8F0E-05445A600251}"/>
              </a:ext>
            </a:extLst>
          </p:cNvPr>
          <p:cNvGrpSpPr/>
          <p:nvPr/>
        </p:nvGrpSpPr>
        <p:grpSpPr>
          <a:xfrm>
            <a:off x="1454092" y="2456762"/>
            <a:ext cx="2614569" cy="1606213"/>
            <a:chOff x="1610686" y="1755894"/>
            <a:chExt cx="2332139" cy="1606213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41DAEFB-B97F-4130-80B6-B9D219D2AD61}"/>
                </a:ext>
              </a:extLst>
            </p:cNvPr>
            <p:cNvSpPr/>
            <p:nvPr/>
          </p:nvSpPr>
          <p:spPr>
            <a:xfrm>
              <a:off x="1610686" y="1755894"/>
              <a:ext cx="2256639" cy="107119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3F7AEB8-A7A9-4757-9CFA-51E8C828A68D}"/>
                </a:ext>
              </a:extLst>
            </p:cNvPr>
            <p:cNvSpPr txBox="1"/>
            <p:nvPr/>
          </p:nvSpPr>
          <p:spPr>
            <a:xfrm>
              <a:off x="1724303" y="2038668"/>
              <a:ext cx="22185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23 + 7 =</a:t>
              </a:r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A5871C7-7614-449A-BDC1-52A80CD68F0D}"/>
              </a:ext>
            </a:extLst>
          </p:cNvPr>
          <p:cNvSpPr/>
          <p:nvPr/>
        </p:nvSpPr>
        <p:spPr>
          <a:xfrm>
            <a:off x="1984504" y="2518318"/>
            <a:ext cx="1303980" cy="768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C0C369D-D20A-4EDE-922B-0CCAC9878085}"/>
              </a:ext>
            </a:extLst>
          </p:cNvPr>
          <p:cNvGrpSpPr/>
          <p:nvPr/>
        </p:nvGrpSpPr>
        <p:grpSpPr>
          <a:xfrm>
            <a:off x="1870745" y="3556932"/>
            <a:ext cx="1551963" cy="2474752"/>
            <a:chOff x="1870745" y="3556932"/>
            <a:chExt cx="1551963" cy="2474752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7AF7AC40-FEAF-4AD2-98A4-DA8348E8CD98}"/>
                </a:ext>
              </a:extLst>
            </p:cNvPr>
            <p:cNvSpPr/>
            <p:nvPr/>
          </p:nvSpPr>
          <p:spPr>
            <a:xfrm>
              <a:off x="1870745" y="3556932"/>
              <a:ext cx="1551963" cy="2474752"/>
            </a:xfrm>
            <a:prstGeom prst="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>
              <a:extLst>
                <a:ext uri="{FF2B5EF4-FFF2-40B4-BE49-F238E27FC236}">
                  <a16:creationId xmlns="" xmlns:a16="http://schemas.microsoft.com/office/drawing/2014/main" id="{4A2400E9-2D5A-4BDF-8D32-71BBCFA5ED5A}"/>
                </a:ext>
              </a:extLst>
            </p:cNvPr>
            <p:cNvSpPr/>
            <p:nvPr/>
          </p:nvSpPr>
          <p:spPr>
            <a:xfrm>
              <a:off x="1984503" y="3909270"/>
              <a:ext cx="238579" cy="2131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>
              <a:extLst>
                <a:ext uri="{FF2B5EF4-FFF2-40B4-BE49-F238E27FC236}">
                  <a16:creationId xmlns="" xmlns:a16="http://schemas.microsoft.com/office/drawing/2014/main" id="{F7897817-16F8-4C00-96FA-6F23D369CDDB}"/>
                </a:ext>
              </a:extLst>
            </p:cNvPr>
            <p:cNvSpPr/>
            <p:nvPr/>
          </p:nvSpPr>
          <p:spPr>
            <a:xfrm>
              <a:off x="1984503" y="4231183"/>
              <a:ext cx="238579" cy="2131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>
              <a:extLst>
                <a:ext uri="{FF2B5EF4-FFF2-40B4-BE49-F238E27FC236}">
                  <a16:creationId xmlns="" xmlns:a16="http://schemas.microsoft.com/office/drawing/2014/main" id="{354A1D50-4243-41C9-AD1F-C21048D38505}"/>
                </a:ext>
              </a:extLst>
            </p:cNvPr>
            <p:cNvSpPr/>
            <p:nvPr/>
          </p:nvSpPr>
          <p:spPr>
            <a:xfrm>
              <a:off x="1984502" y="4554494"/>
              <a:ext cx="238579" cy="2131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>
              <a:extLst>
                <a:ext uri="{FF2B5EF4-FFF2-40B4-BE49-F238E27FC236}">
                  <a16:creationId xmlns="" xmlns:a16="http://schemas.microsoft.com/office/drawing/2014/main" id="{8A192C07-C5AA-40DF-BAB2-102211D06FA5}"/>
                </a:ext>
              </a:extLst>
            </p:cNvPr>
            <p:cNvSpPr/>
            <p:nvPr/>
          </p:nvSpPr>
          <p:spPr>
            <a:xfrm>
              <a:off x="2851772" y="3827423"/>
              <a:ext cx="238579" cy="2131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>
              <a:extLst>
                <a:ext uri="{FF2B5EF4-FFF2-40B4-BE49-F238E27FC236}">
                  <a16:creationId xmlns="" xmlns:a16="http://schemas.microsoft.com/office/drawing/2014/main" id="{3CF65FA5-5E42-40CA-A054-E738895B5433}"/>
                </a:ext>
              </a:extLst>
            </p:cNvPr>
            <p:cNvSpPr/>
            <p:nvPr/>
          </p:nvSpPr>
          <p:spPr>
            <a:xfrm>
              <a:off x="2825064" y="4176499"/>
              <a:ext cx="238579" cy="2131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>
              <a:extLst>
                <a:ext uri="{FF2B5EF4-FFF2-40B4-BE49-F238E27FC236}">
                  <a16:creationId xmlns="" xmlns:a16="http://schemas.microsoft.com/office/drawing/2014/main" id="{04F9F93F-A57A-409A-B58D-EE5BA832B4E0}"/>
                </a:ext>
              </a:extLst>
            </p:cNvPr>
            <p:cNvSpPr/>
            <p:nvPr/>
          </p:nvSpPr>
          <p:spPr>
            <a:xfrm>
              <a:off x="2825064" y="4424490"/>
              <a:ext cx="238579" cy="2131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>
              <a:extLst>
                <a:ext uri="{FF2B5EF4-FFF2-40B4-BE49-F238E27FC236}">
                  <a16:creationId xmlns="" xmlns:a16="http://schemas.microsoft.com/office/drawing/2014/main" id="{C18534AA-7C8E-4A8D-BB85-E821D6534FBD}"/>
                </a:ext>
              </a:extLst>
            </p:cNvPr>
            <p:cNvSpPr/>
            <p:nvPr/>
          </p:nvSpPr>
          <p:spPr>
            <a:xfrm>
              <a:off x="2825064" y="4746403"/>
              <a:ext cx="238579" cy="2131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>
              <a:extLst>
                <a:ext uri="{FF2B5EF4-FFF2-40B4-BE49-F238E27FC236}">
                  <a16:creationId xmlns="" xmlns:a16="http://schemas.microsoft.com/office/drawing/2014/main" id="{81DC253D-4CBE-48A5-A3C6-E04C42229034}"/>
                </a:ext>
              </a:extLst>
            </p:cNvPr>
            <p:cNvSpPr/>
            <p:nvPr/>
          </p:nvSpPr>
          <p:spPr>
            <a:xfrm>
              <a:off x="2825063" y="5069714"/>
              <a:ext cx="238579" cy="2131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>
              <a:extLst>
                <a:ext uri="{FF2B5EF4-FFF2-40B4-BE49-F238E27FC236}">
                  <a16:creationId xmlns="" xmlns:a16="http://schemas.microsoft.com/office/drawing/2014/main" id="{983041E3-4325-424A-B108-2CF83D09A6C3}"/>
                </a:ext>
              </a:extLst>
            </p:cNvPr>
            <p:cNvSpPr/>
            <p:nvPr/>
          </p:nvSpPr>
          <p:spPr>
            <a:xfrm>
              <a:off x="2825062" y="5380384"/>
              <a:ext cx="238579" cy="2131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be 28">
              <a:extLst>
                <a:ext uri="{FF2B5EF4-FFF2-40B4-BE49-F238E27FC236}">
                  <a16:creationId xmlns="" xmlns:a16="http://schemas.microsoft.com/office/drawing/2014/main" id="{55BF387A-E202-4206-9E86-EC442BA0061F}"/>
                </a:ext>
              </a:extLst>
            </p:cNvPr>
            <p:cNvSpPr/>
            <p:nvPr/>
          </p:nvSpPr>
          <p:spPr>
            <a:xfrm>
              <a:off x="2825062" y="5704185"/>
              <a:ext cx="238579" cy="2131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04C8C274-9723-4538-A0F6-43E58F81189E}"/>
              </a:ext>
            </a:extLst>
          </p:cNvPr>
          <p:cNvGrpSpPr/>
          <p:nvPr/>
        </p:nvGrpSpPr>
        <p:grpSpPr>
          <a:xfrm>
            <a:off x="4196037" y="3556932"/>
            <a:ext cx="1551963" cy="2474752"/>
            <a:chOff x="4196037" y="3556932"/>
            <a:chExt cx="1551963" cy="2474752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4F3FB2A-6CBE-410C-978C-27FDFD17424A}"/>
                </a:ext>
              </a:extLst>
            </p:cNvPr>
            <p:cNvSpPr/>
            <p:nvPr/>
          </p:nvSpPr>
          <p:spPr>
            <a:xfrm>
              <a:off x="4196037" y="3556932"/>
              <a:ext cx="1551963" cy="2474752"/>
            </a:xfrm>
            <a:prstGeom prst="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249E705B-75A5-46C3-A994-A5053E6E7A2C}"/>
                </a:ext>
              </a:extLst>
            </p:cNvPr>
            <p:cNvGrpSpPr/>
            <p:nvPr/>
          </p:nvGrpSpPr>
          <p:grpSpPr>
            <a:xfrm>
              <a:off x="4811100" y="3632433"/>
              <a:ext cx="300587" cy="2323750"/>
              <a:chOff x="6521323" y="2690530"/>
              <a:chExt cx="238583" cy="1621475"/>
            </a:xfrm>
          </p:grpSpPr>
          <p:sp>
            <p:nvSpPr>
              <p:cNvPr id="37" name="Cube 36">
                <a:extLst>
                  <a:ext uri="{FF2B5EF4-FFF2-40B4-BE49-F238E27FC236}">
                    <a16:creationId xmlns="" xmlns:a16="http://schemas.microsoft.com/office/drawing/2014/main" id="{9619AE68-6637-4CD5-9D33-242EC7F6B7AE}"/>
                  </a:ext>
                </a:extLst>
              </p:cNvPr>
              <p:cNvSpPr/>
              <p:nvPr/>
            </p:nvSpPr>
            <p:spPr>
              <a:xfrm>
                <a:off x="6521327" y="4098901"/>
                <a:ext cx="238579" cy="21310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="" xmlns:a16="http://schemas.microsoft.com/office/drawing/2014/main" id="{EA18CC42-C049-41E1-872B-60456B9CA69E}"/>
                  </a:ext>
                </a:extLst>
              </p:cNvPr>
              <p:cNvSpPr/>
              <p:nvPr/>
            </p:nvSpPr>
            <p:spPr>
              <a:xfrm>
                <a:off x="6521326" y="3943566"/>
                <a:ext cx="238579" cy="21310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="" xmlns:a16="http://schemas.microsoft.com/office/drawing/2014/main" id="{2BEA7302-D085-4177-B98E-F554403C12D2}"/>
                  </a:ext>
                </a:extLst>
              </p:cNvPr>
              <p:cNvSpPr/>
              <p:nvPr/>
            </p:nvSpPr>
            <p:spPr>
              <a:xfrm>
                <a:off x="6521326" y="3799032"/>
                <a:ext cx="238579" cy="21310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Cube 42">
                <a:extLst>
                  <a:ext uri="{FF2B5EF4-FFF2-40B4-BE49-F238E27FC236}">
                    <a16:creationId xmlns="" xmlns:a16="http://schemas.microsoft.com/office/drawing/2014/main" id="{18DAA788-C807-4E4D-87D5-7A2AF8ADD220}"/>
                  </a:ext>
                </a:extLst>
              </p:cNvPr>
              <p:cNvSpPr/>
              <p:nvPr/>
            </p:nvSpPr>
            <p:spPr>
              <a:xfrm>
                <a:off x="6521325" y="3633696"/>
                <a:ext cx="238579" cy="21310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>
                <a:extLst>
                  <a:ext uri="{FF2B5EF4-FFF2-40B4-BE49-F238E27FC236}">
                    <a16:creationId xmlns="" xmlns:a16="http://schemas.microsoft.com/office/drawing/2014/main" id="{E5CCEC4E-D3A5-4DE9-9418-C853C3A36022}"/>
                  </a:ext>
                </a:extLst>
              </p:cNvPr>
              <p:cNvSpPr/>
              <p:nvPr/>
            </p:nvSpPr>
            <p:spPr>
              <a:xfrm>
                <a:off x="6521324" y="3471796"/>
                <a:ext cx="238579" cy="21310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="" xmlns:a16="http://schemas.microsoft.com/office/drawing/2014/main" id="{8892075D-F736-48A6-A62D-96272C0ABCA9}"/>
                  </a:ext>
                </a:extLst>
              </p:cNvPr>
              <p:cNvSpPr/>
              <p:nvPr/>
            </p:nvSpPr>
            <p:spPr>
              <a:xfrm>
                <a:off x="6521326" y="3317635"/>
                <a:ext cx="238579" cy="21310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ube 50">
                <a:extLst>
                  <a:ext uri="{FF2B5EF4-FFF2-40B4-BE49-F238E27FC236}">
                    <a16:creationId xmlns="" xmlns:a16="http://schemas.microsoft.com/office/drawing/2014/main" id="{878999D0-70CF-46F4-8C3E-ECD3F43978D3}"/>
                  </a:ext>
                </a:extLst>
              </p:cNvPr>
              <p:cNvSpPr/>
              <p:nvPr/>
            </p:nvSpPr>
            <p:spPr>
              <a:xfrm>
                <a:off x="6521325" y="3162300"/>
                <a:ext cx="238579" cy="21310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ube 52">
                <a:extLst>
                  <a:ext uri="{FF2B5EF4-FFF2-40B4-BE49-F238E27FC236}">
                    <a16:creationId xmlns="" xmlns:a16="http://schemas.microsoft.com/office/drawing/2014/main" id="{E0907B19-A0B7-4E66-8394-EAF7297C113A}"/>
                  </a:ext>
                </a:extLst>
              </p:cNvPr>
              <p:cNvSpPr/>
              <p:nvPr/>
            </p:nvSpPr>
            <p:spPr>
              <a:xfrm>
                <a:off x="6521325" y="3017766"/>
                <a:ext cx="238579" cy="21310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="" xmlns:a16="http://schemas.microsoft.com/office/drawing/2014/main" id="{9C610209-4BC8-4ECF-9F71-32AEBD61DFB8}"/>
                  </a:ext>
                </a:extLst>
              </p:cNvPr>
              <p:cNvSpPr/>
              <p:nvPr/>
            </p:nvSpPr>
            <p:spPr>
              <a:xfrm>
                <a:off x="6521324" y="2852430"/>
                <a:ext cx="238579" cy="21310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Cube 56">
                <a:extLst>
                  <a:ext uri="{FF2B5EF4-FFF2-40B4-BE49-F238E27FC236}">
                    <a16:creationId xmlns="" xmlns:a16="http://schemas.microsoft.com/office/drawing/2014/main" id="{D0174D23-95F5-4057-92AC-B0B16D8070B6}"/>
                  </a:ext>
                </a:extLst>
              </p:cNvPr>
              <p:cNvSpPr/>
              <p:nvPr/>
            </p:nvSpPr>
            <p:spPr>
              <a:xfrm>
                <a:off x="6521323" y="2690530"/>
                <a:ext cx="238579" cy="21310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3" name="Arrow: Right 62">
            <a:extLst>
              <a:ext uri="{FF2B5EF4-FFF2-40B4-BE49-F238E27FC236}">
                <a16:creationId xmlns="" xmlns:a16="http://schemas.microsoft.com/office/drawing/2014/main" id="{82437BF9-2A3F-4836-8843-6A12CED3C8BE}"/>
              </a:ext>
            </a:extLst>
          </p:cNvPr>
          <p:cNvSpPr/>
          <p:nvPr/>
        </p:nvSpPr>
        <p:spPr>
          <a:xfrm>
            <a:off x="3486396" y="4554494"/>
            <a:ext cx="645953" cy="282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6015DCB-D5A1-4ABC-95C3-C3D3E1BD10BC}"/>
              </a:ext>
            </a:extLst>
          </p:cNvPr>
          <p:cNvSpPr txBox="1"/>
          <p:nvPr/>
        </p:nvSpPr>
        <p:spPr>
          <a:xfrm>
            <a:off x="3180988" y="6181460"/>
            <a:ext cx="179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MariaAvraam" panose="02000000000000000000" pitchFamily="2" charset="0"/>
              </a:rPr>
              <a:t>3+7=10</a:t>
            </a:r>
            <a:endParaRPr lang="en-US" sz="2800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97293150-1CCA-4DA3-A7A7-38DE5F9ED047}"/>
              </a:ext>
            </a:extLst>
          </p:cNvPr>
          <p:cNvGrpSpPr/>
          <p:nvPr/>
        </p:nvGrpSpPr>
        <p:grpSpPr>
          <a:xfrm>
            <a:off x="5883400" y="3429000"/>
            <a:ext cx="3621327" cy="2304571"/>
            <a:chOff x="5883400" y="3429000"/>
            <a:chExt cx="3621327" cy="2304571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="" xmlns:a16="http://schemas.microsoft.com/office/drawing/2014/main" id="{9B40CF15-E365-43CA-9454-E71BFB7DC03D}"/>
                </a:ext>
              </a:extLst>
            </p:cNvPr>
            <p:cNvSpPr/>
            <p:nvPr/>
          </p:nvSpPr>
          <p:spPr>
            <a:xfrm>
              <a:off x="6719582" y="3429000"/>
              <a:ext cx="2785145" cy="23045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C3710683-B700-43E5-B597-15C18D92DA85}"/>
                </a:ext>
              </a:extLst>
            </p:cNvPr>
            <p:cNvSpPr txBox="1"/>
            <p:nvPr/>
          </p:nvSpPr>
          <p:spPr>
            <a:xfrm>
              <a:off x="6845039" y="3762770"/>
              <a:ext cx="248719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23 + 7 =</a:t>
              </a:r>
            </a:p>
            <a:p>
              <a:endPara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riaAvraam" panose="02000000000000000000" pitchFamily="2" charset="0"/>
              </a:endParaRPr>
            </a:p>
            <a:p>
              <a:r>
                <a:rPr lang="el-GR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20 +10 =</a:t>
              </a:r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  <p:sp>
          <p:nvSpPr>
            <p:cNvPr id="81" name="Arrow: Right 80">
              <a:extLst>
                <a:ext uri="{FF2B5EF4-FFF2-40B4-BE49-F238E27FC236}">
                  <a16:creationId xmlns="" xmlns:a16="http://schemas.microsoft.com/office/drawing/2014/main" id="{A766D50D-5DE1-4124-8D9C-AC70A882CDFB}"/>
                </a:ext>
              </a:extLst>
            </p:cNvPr>
            <p:cNvSpPr/>
            <p:nvPr/>
          </p:nvSpPr>
          <p:spPr>
            <a:xfrm>
              <a:off x="5883400" y="4554494"/>
              <a:ext cx="645953" cy="2820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85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3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6CCB49B-3CE3-4FE4-B4B1-E4985FE39B60}"/>
              </a:ext>
            </a:extLst>
          </p:cNvPr>
          <p:cNvGrpSpPr/>
          <p:nvPr/>
        </p:nvGrpSpPr>
        <p:grpSpPr>
          <a:xfrm>
            <a:off x="1887522" y="402672"/>
            <a:ext cx="7071919" cy="914400"/>
            <a:chOff x="1887522" y="402672"/>
            <a:chExt cx="7071919" cy="9144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2EC92F65-9D0C-4D43-B3E4-A280242E7A44}"/>
                </a:ext>
              </a:extLst>
            </p:cNvPr>
            <p:cNvSpPr/>
            <p:nvPr/>
          </p:nvSpPr>
          <p:spPr>
            <a:xfrm>
              <a:off x="1887522" y="402672"/>
              <a:ext cx="5226341" cy="914400"/>
            </a:xfrm>
            <a:prstGeom prst="roundRect">
              <a:avLst/>
            </a:prstGeom>
            <a:solidFill>
              <a:srgbClr val="EC18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D567534A-C044-4118-B9D3-6AB1788CF3A9}"/>
                </a:ext>
              </a:extLst>
            </p:cNvPr>
            <p:cNvSpPr txBox="1"/>
            <p:nvPr/>
          </p:nvSpPr>
          <p:spPr>
            <a:xfrm>
              <a:off x="2147581" y="637563"/>
              <a:ext cx="6811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MariaAvraam" panose="02000000000000000000" pitchFamily="2" charset="0"/>
                </a:rPr>
                <a:t>Ας εξασκηθούμε λίγο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28AD66-22FB-42DB-92D6-D85131E8A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588" y="402672"/>
            <a:ext cx="1985831" cy="194776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ABA51A5-8E06-49B3-92E7-72EA33A086B4}"/>
              </a:ext>
            </a:extLst>
          </p:cNvPr>
          <p:cNvGrpSpPr/>
          <p:nvPr/>
        </p:nvGrpSpPr>
        <p:grpSpPr>
          <a:xfrm>
            <a:off x="1098958" y="1965085"/>
            <a:ext cx="2785145" cy="2304571"/>
            <a:chOff x="1098958" y="1969316"/>
            <a:chExt cx="2785145" cy="230457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7ABE54A3-9E4C-48F1-BDC5-D6503B6A63BC}"/>
                </a:ext>
              </a:extLst>
            </p:cNvPr>
            <p:cNvSpPr/>
            <p:nvPr/>
          </p:nvSpPr>
          <p:spPr>
            <a:xfrm>
              <a:off x="1098958" y="1969316"/>
              <a:ext cx="2785145" cy="23045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FC0CB28-8C40-491B-9B9D-C0FFCDC72B65}"/>
                </a:ext>
              </a:extLst>
            </p:cNvPr>
            <p:cNvSpPr txBox="1"/>
            <p:nvPr/>
          </p:nvSpPr>
          <p:spPr>
            <a:xfrm>
              <a:off x="1396910" y="2274936"/>
              <a:ext cx="2487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14 + 6 =</a:t>
              </a:r>
              <a:endPara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43B7E5A-0695-47E8-86B1-0FD09DAEA4CD}"/>
              </a:ext>
            </a:extLst>
          </p:cNvPr>
          <p:cNvGrpSpPr/>
          <p:nvPr/>
        </p:nvGrpSpPr>
        <p:grpSpPr>
          <a:xfrm>
            <a:off x="1396910" y="2038525"/>
            <a:ext cx="2487193" cy="1975477"/>
            <a:chOff x="1396910" y="2038525"/>
            <a:chExt cx="2487193" cy="197547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38A6AEC-F7FF-402D-BE09-A586DE7AB05D}"/>
                </a:ext>
              </a:extLst>
            </p:cNvPr>
            <p:cNvSpPr txBox="1"/>
            <p:nvPr/>
          </p:nvSpPr>
          <p:spPr>
            <a:xfrm>
              <a:off x="1396910" y="3306116"/>
              <a:ext cx="2487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10 + 10 =</a:t>
              </a:r>
              <a:endPara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F72BE770-3B96-4817-BEB8-07215BAA1A86}"/>
                </a:ext>
              </a:extLst>
            </p:cNvPr>
            <p:cNvGrpSpPr/>
            <p:nvPr/>
          </p:nvGrpSpPr>
          <p:grpSpPr>
            <a:xfrm>
              <a:off x="1610827" y="2038525"/>
              <a:ext cx="1543434" cy="1168949"/>
              <a:chOff x="1610827" y="2038525"/>
              <a:chExt cx="1543434" cy="1168949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="" xmlns:a16="http://schemas.microsoft.com/office/drawing/2014/main" id="{8D4CEA08-F6AD-46F1-ADEC-633AAD5A2D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247" y="2758170"/>
                <a:ext cx="662730" cy="449304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="" xmlns:a16="http://schemas.microsoft.com/office/drawing/2014/main" id="{10279338-7184-481B-83F1-7F16BA1713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19369" y="2781038"/>
                <a:ext cx="1" cy="403568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8" name="Rectangle: Rounded Corners 17">
                <a:extLst>
                  <a:ext uri="{FF2B5EF4-FFF2-40B4-BE49-F238E27FC236}">
                    <a16:creationId xmlns="" xmlns:a16="http://schemas.microsoft.com/office/drawing/2014/main" id="{7A65695A-8566-4AE1-9084-7CF70AA44856}"/>
                  </a:ext>
                </a:extLst>
              </p:cNvPr>
              <p:cNvSpPr/>
              <p:nvPr/>
            </p:nvSpPr>
            <p:spPr>
              <a:xfrm>
                <a:off x="1719743" y="2038525"/>
                <a:ext cx="1434518" cy="70788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="" xmlns:a16="http://schemas.microsoft.com/office/drawing/2014/main" id="{1B65447D-45A8-49C6-B6A0-9C3425DEA6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10827" y="2775080"/>
                <a:ext cx="1" cy="403568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13AD493-B2E2-494E-B1EA-09836CF22115}"/>
              </a:ext>
            </a:extLst>
          </p:cNvPr>
          <p:cNvGrpSpPr/>
          <p:nvPr/>
        </p:nvGrpSpPr>
        <p:grpSpPr>
          <a:xfrm>
            <a:off x="4370522" y="2982822"/>
            <a:ext cx="2972500" cy="2304571"/>
            <a:chOff x="1098958" y="1969316"/>
            <a:chExt cx="2785145" cy="230457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992A580D-8F85-4A3D-9E96-9DA15524CC8E}"/>
                </a:ext>
              </a:extLst>
            </p:cNvPr>
            <p:cNvSpPr/>
            <p:nvPr/>
          </p:nvSpPr>
          <p:spPr>
            <a:xfrm>
              <a:off x="1098958" y="1969316"/>
              <a:ext cx="2785145" cy="230457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B31480B-7D6E-47D4-8FBB-AF3527E952B5}"/>
                </a:ext>
              </a:extLst>
            </p:cNvPr>
            <p:cNvSpPr txBox="1"/>
            <p:nvPr/>
          </p:nvSpPr>
          <p:spPr>
            <a:xfrm>
              <a:off x="1396911" y="2274936"/>
              <a:ext cx="240859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32 + 8 =</a:t>
              </a:r>
              <a:endPara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EEE5C10-8131-4EA0-8B02-CA7FDF3E7344}"/>
              </a:ext>
            </a:extLst>
          </p:cNvPr>
          <p:cNvGrpSpPr/>
          <p:nvPr/>
        </p:nvGrpSpPr>
        <p:grpSpPr>
          <a:xfrm>
            <a:off x="4529520" y="3204415"/>
            <a:ext cx="2654504" cy="1865699"/>
            <a:chOff x="1181985" y="2038525"/>
            <a:chExt cx="2654504" cy="186569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7E5B4EC-125F-4A0D-A7A1-8C3FED5FFFB9}"/>
                </a:ext>
              </a:extLst>
            </p:cNvPr>
            <p:cNvSpPr txBox="1"/>
            <p:nvPr/>
          </p:nvSpPr>
          <p:spPr>
            <a:xfrm>
              <a:off x="1181985" y="3196338"/>
              <a:ext cx="265450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30 + 10 =</a:t>
              </a:r>
              <a:endPara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67BEFEB9-74C1-4AED-980E-EF91BE2B9980}"/>
                </a:ext>
              </a:extLst>
            </p:cNvPr>
            <p:cNvGrpSpPr/>
            <p:nvPr/>
          </p:nvGrpSpPr>
          <p:grpSpPr>
            <a:xfrm>
              <a:off x="1557958" y="2038525"/>
              <a:ext cx="1565066" cy="1075259"/>
              <a:chOff x="1557958" y="2038525"/>
              <a:chExt cx="1565066" cy="1075259"/>
            </a:xfrm>
            <a:grpFill/>
          </p:grpSpPr>
          <p:cxnSp>
            <p:nvCxnSpPr>
              <p:cNvPr id="31" name="Straight Arrow Connector 30">
                <a:extLst>
                  <a:ext uri="{FF2B5EF4-FFF2-40B4-BE49-F238E27FC236}">
                    <a16:creationId xmlns="" xmlns:a16="http://schemas.microsoft.com/office/drawing/2014/main" id="{BA3AB217-2789-4F7E-B680-07A02A8FC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2806" y="2664480"/>
                <a:ext cx="662730" cy="44930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="" xmlns:a16="http://schemas.microsoft.com/office/drawing/2014/main" id="{C11B419C-F08F-476B-8CBE-E349909BBA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69035" y="2682405"/>
                <a:ext cx="1" cy="40356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3" name="Rectangle: Rounded Corners 32">
                <a:extLst>
                  <a:ext uri="{FF2B5EF4-FFF2-40B4-BE49-F238E27FC236}">
                    <a16:creationId xmlns="" xmlns:a16="http://schemas.microsoft.com/office/drawing/2014/main" id="{D59BB9CD-13E8-4066-8F6B-0AD36A644A3E}"/>
                  </a:ext>
                </a:extLst>
              </p:cNvPr>
              <p:cNvSpPr/>
              <p:nvPr/>
            </p:nvSpPr>
            <p:spPr>
              <a:xfrm>
                <a:off x="1719743" y="2038525"/>
                <a:ext cx="1403281" cy="621003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="" xmlns:a16="http://schemas.microsoft.com/office/drawing/2014/main" id="{561B9C87-F733-4A5D-92BA-63E0E2F9CE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7958" y="2700198"/>
                <a:ext cx="1" cy="40356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75ABF0C-0D4B-43C0-99E0-A4BD1DA01B2F}"/>
              </a:ext>
            </a:extLst>
          </p:cNvPr>
          <p:cNvGrpSpPr/>
          <p:nvPr/>
        </p:nvGrpSpPr>
        <p:grpSpPr>
          <a:xfrm>
            <a:off x="8130330" y="4150757"/>
            <a:ext cx="2785145" cy="2304571"/>
            <a:chOff x="1098958" y="1969316"/>
            <a:chExt cx="2785145" cy="230457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93553330-4C94-4026-B5EB-BDF407CD4EFF}"/>
                </a:ext>
              </a:extLst>
            </p:cNvPr>
            <p:cNvSpPr/>
            <p:nvPr/>
          </p:nvSpPr>
          <p:spPr>
            <a:xfrm>
              <a:off x="1098958" y="1969316"/>
              <a:ext cx="2785145" cy="2304571"/>
            </a:xfrm>
            <a:prstGeom prst="round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8BD02D1-F033-4CA8-A8FF-8DCDAFD83CD0}"/>
                </a:ext>
              </a:extLst>
            </p:cNvPr>
            <p:cNvSpPr txBox="1"/>
            <p:nvPr/>
          </p:nvSpPr>
          <p:spPr>
            <a:xfrm>
              <a:off x="1396910" y="2274936"/>
              <a:ext cx="2487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75 + 5 =</a:t>
              </a:r>
              <a:endPara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9977102-274E-43BE-8EE5-00EC8DADD690}"/>
              </a:ext>
            </a:extLst>
          </p:cNvPr>
          <p:cNvGrpSpPr/>
          <p:nvPr/>
        </p:nvGrpSpPr>
        <p:grpSpPr>
          <a:xfrm>
            <a:off x="8428282" y="4325783"/>
            <a:ext cx="2611626" cy="1869660"/>
            <a:chOff x="1396910" y="2144342"/>
            <a:chExt cx="2611626" cy="1869660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624BF59-1F4F-4416-A1C1-E52F6D37818A}"/>
                </a:ext>
              </a:extLst>
            </p:cNvPr>
            <p:cNvSpPr txBox="1"/>
            <p:nvPr/>
          </p:nvSpPr>
          <p:spPr>
            <a:xfrm>
              <a:off x="1396910" y="3306116"/>
              <a:ext cx="26116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riaAvraam" panose="02000000000000000000" pitchFamily="2" charset="0"/>
                </a:rPr>
                <a:t>70 + 10 =</a:t>
              </a:r>
              <a:endPara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9C0A37E2-BF22-4F20-B954-1E23AE134F9C}"/>
                </a:ext>
              </a:extLst>
            </p:cNvPr>
            <p:cNvGrpSpPr/>
            <p:nvPr/>
          </p:nvGrpSpPr>
          <p:grpSpPr>
            <a:xfrm>
              <a:off x="1696741" y="2144342"/>
              <a:ext cx="1449130" cy="1140210"/>
              <a:chOff x="1696741" y="2144342"/>
              <a:chExt cx="1449130" cy="1140210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="" xmlns:a16="http://schemas.microsoft.com/office/drawing/2014/main" id="{853D2E29-3E35-40E4-BFB6-4549FE98F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247" y="2835248"/>
                <a:ext cx="662730" cy="449304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="" xmlns:a16="http://schemas.microsoft.com/office/drawing/2014/main" id="{5415A376-4BC2-4695-A4C9-4CBAF3871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7686" y="2825470"/>
                <a:ext cx="1" cy="403568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7F631662-B552-4373-9185-A342FC592DA2}"/>
                  </a:ext>
                </a:extLst>
              </p:cNvPr>
              <p:cNvSpPr/>
              <p:nvPr/>
            </p:nvSpPr>
            <p:spPr>
              <a:xfrm>
                <a:off x="1711353" y="2144342"/>
                <a:ext cx="1434518" cy="70788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="" xmlns:a16="http://schemas.microsoft.com/office/drawing/2014/main" id="{C6AF0556-286D-404A-9749-FA418E0D0F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96741" y="2844447"/>
                <a:ext cx="1" cy="403568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879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9498CE-528C-494E-BC39-350EEE83D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26" y="335901"/>
            <a:ext cx="2002816" cy="226733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AE1E245-E456-4CA8-AAEB-BF09F532DE07}"/>
              </a:ext>
            </a:extLst>
          </p:cNvPr>
          <p:cNvGrpSpPr/>
          <p:nvPr/>
        </p:nvGrpSpPr>
        <p:grpSpPr>
          <a:xfrm>
            <a:off x="2329230" y="401214"/>
            <a:ext cx="6344987" cy="1847036"/>
            <a:chOff x="2483142" y="370899"/>
            <a:chExt cx="6145301" cy="158762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A7A262F-D54A-48DD-8B70-62A86213A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3142" y="370899"/>
              <a:ext cx="6145301" cy="15876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94800EB-266E-46E9-9A5B-79EA85F0C379}"/>
                </a:ext>
              </a:extLst>
            </p:cNvPr>
            <p:cNvSpPr txBox="1"/>
            <p:nvPr/>
          </p:nvSpPr>
          <p:spPr>
            <a:xfrm>
              <a:off x="2483142" y="370899"/>
              <a:ext cx="60149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ariaAvraam" panose="02000000000000000000" pitchFamily="2" charset="0"/>
                </a:rPr>
                <a:t>Εύκολα αυτά, αλλά τι γίνεται όταν έχω 2 διψήφιους αριθμούς?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D8864123-BA6A-4E55-BFE7-6A4C7BA2003B}"/>
              </a:ext>
            </a:extLst>
          </p:cNvPr>
          <p:cNvSpPr/>
          <p:nvPr/>
        </p:nvSpPr>
        <p:spPr>
          <a:xfrm>
            <a:off x="1073791" y="2126169"/>
            <a:ext cx="3816991" cy="2483582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145C9D-E6DE-4AFE-BED2-EA3541D7BFD1}"/>
              </a:ext>
            </a:extLst>
          </p:cNvPr>
          <p:cNvSpPr txBox="1"/>
          <p:nvPr/>
        </p:nvSpPr>
        <p:spPr>
          <a:xfrm>
            <a:off x="1862356" y="2700985"/>
            <a:ext cx="266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ariaAvraam" panose="02000000000000000000" pitchFamily="2" charset="0"/>
              </a:rPr>
              <a:t>1 5 + 3 5 =__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ariaAvraam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901A4F8-7892-4A06-9AC8-1ADA785252B4}"/>
              </a:ext>
            </a:extLst>
          </p:cNvPr>
          <p:cNvGrpSpPr/>
          <p:nvPr/>
        </p:nvGrpSpPr>
        <p:grpSpPr>
          <a:xfrm>
            <a:off x="6784227" y="4903654"/>
            <a:ext cx="4188573" cy="1618445"/>
            <a:chOff x="3204596" y="294090"/>
            <a:chExt cx="6040074" cy="1124124"/>
          </a:xfrm>
        </p:grpSpPr>
        <p:sp>
          <p:nvSpPr>
            <p:cNvPr id="12" name="Speech Bubble: Rectangle 11">
              <a:extLst>
                <a:ext uri="{FF2B5EF4-FFF2-40B4-BE49-F238E27FC236}">
                  <a16:creationId xmlns="" xmlns:a16="http://schemas.microsoft.com/office/drawing/2014/main" id="{B5B6009E-2CFF-4D47-BA15-45EBABF3E871}"/>
                </a:ext>
              </a:extLst>
            </p:cNvPr>
            <p:cNvSpPr/>
            <p:nvPr/>
          </p:nvSpPr>
          <p:spPr>
            <a:xfrm>
              <a:off x="3204596" y="294090"/>
              <a:ext cx="6040074" cy="1124124"/>
            </a:xfrm>
            <a:prstGeom prst="wedgeRectCallout">
              <a:avLst>
                <a:gd name="adj1" fmla="val 47195"/>
                <a:gd name="adj2" fmla="val 48810"/>
              </a:avLst>
            </a:prstGeom>
            <a:solidFill>
              <a:srgbClr val="FEF0D6"/>
            </a:solidFill>
            <a:ln w="28575">
              <a:solidFill>
                <a:srgbClr val="00B9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2E2587E-1572-41D8-85E5-956D5AF0DE39}"/>
                </a:ext>
              </a:extLst>
            </p:cNvPr>
            <p:cNvSpPr txBox="1"/>
            <p:nvPr/>
          </p:nvSpPr>
          <p:spPr>
            <a:xfrm>
              <a:off x="3416189" y="375164"/>
              <a:ext cx="5511567" cy="96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ariaAvraam" panose="02000000000000000000" pitchFamily="2" charset="0"/>
                </a:rPr>
                <a:t>Μονάδες με Μονάδες</a:t>
              </a:r>
            </a:p>
            <a:p>
              <a:pPr algn="ctr"/>
              <a:r>
                <a:rPr lang="el-GR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και</a:t>
              </a:r>
            </a:p>
            <a:p>
              <a:pPr algn="ctr"/>
              <a:r>
                <a:rPr lang="el-GR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ariaAvraam" panose="02000000000000000000" pitchFamily="2" charset="0"/>
                </a:rPr>
                <a:t>Δεκάδες με Δεκάδες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93EBFA85-DBB6-406D-8EB8-967F74579CC4}"/>
              </a:ext>
            </a:extLst>
          </p:cNvPr>
          <p:cNvGrpSpPr/>
          <p:nvPr/>
        </p:nvGrpSpPr>
        <p:grpSpPr>
          <a:xfrm>
            <a:off x="2298585" y="3005761"/>
            <a:ext cx="947954" cy="561341"/>
            <a:chOff x="2298585" y="3005761"/>
            <a:chExt cx="947954" cy="561341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48C0F8D-A811-4DF6-9760-6F8F18885CF2}"/>
                </a:ext>
              </a:extLst>
            </p:cNvPr>
            <p:cNvSpPr txBox="1"/>
            <p:nvPr/>
          </p:nvSpPr>
          <p:spPr>
            <a:xfrm>
              <a:off x="2569317" y="3197770"/>
              <a:ext cx="354028" cy="369332"/>
            </a:xfrm>
            <a:prstGeom prst="rect">
              <a:avLst/>
            </a:prstGeom>
            <a:solidFill>
              <a:srgbClr val="FEF0D6"/>
            </a:solidFill>
            <a:ln w="3175">
              <a:solidFill>
                <a:srgbClr val="00B9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Μ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6" name="Arrow: Curved Up 15">
              <a:extLst>
                <a:ext uri="{FF2B5EF4-FFF2-40B4-BE49-F238E27FC236}">
                  <a16:creationId xmlns="" xmlns:a16="http://schemas.microsoft.com/office/drawing/2014/main" id="{EAD90CCB-CF6D-4AE6-8186-69F5073842AE}"/>
                </a:ext>
              </a:extLst>
            </p:cNvPr>
            <p:cNvSpPr/>
            <p:nvPr/>
          </p:nvSpPr>
          <p:spPr>
            <a:xfrm>
              <a:off x="2298585" y="3005761"/>
              <a:ext cx="947954" cy="28837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ABAC921-C5BF-4240-9579-0EB73D9CB50C}"/>
              </a:ext>
            </a:extLst>
          </p:cNvPr>
          <p:cNvGrpSpPr/>
          <p:nvPr/>
        </p:nvGrpSpPr>
        <p:grpSpPr>
          <a:xfrm>
            <a:off x="2007128" y="1958031"/>
            <a:ext cx="1055658" cy="661611"/>
            <a:chOff x="2007128" y="1958031"/>
            <a:chExt cx="1055658" cy="661611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2B5136E-F35F-4079-95AA-D9D2D9E3D1CB}"/>
                </a:ext>
              </a:extLst>
            </p:cNvPr>
            <p:cNvSpPr txBox="1"/>
            <p:nvPr/>
          </p:nvSpPr>
          <p:spPr>
            <a:xfrm>
              <a:off x="2329230" y="1958031"/>
              <a:ext cx="354028" cy="369332"/>
            </a:xfrm>
            <a:prstGeom prst="rect">
              <a:avLst/>
            </a:prstGeom>
            <a:solidFill>
              <a:srgbClr val="FEF0D6"/>
            </a:solidFill>
            <a:ln w="3175">
              <a:solidFill>
                <a:srgbClr val="00B9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Δ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7" name="Arrow: Curved Down 16">
              <a:extLst>
                <a:ext uri="{FF2B5EF4-FFF2-40B4-BE49-F238E27FC236}">
                  <a16:creationId xmlns="" xmlns:a16="http://schemas.microsoft.com/office/drawing/2014/main" id="{3D7C8019-76A5-495C-BDF3-E92560863F76}"/>
                </a:ext>
              </a:extLst>
            </p:cNvPr>
            <p:cNvSpPr/>
            <p:nvPr/>
          </p:nvSpPr>
          <p:spPr>
            <a:xfrm>
              <a:off x="2007128" y="2250310"/>
              <a:ext cx="1055658" cy="369332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4345CA3-0129-467D-B463-C09DE0F6F63A}"/>
              </a:ext>
            </a:extLst>
          </p:cNvPr>
          <p:cNvSpPr txBox="1"/>
          <p:nvPr/>
        </p:nvSpPr>
        <p:spPr>
          <a:xfrm>
            <a:off x="1862355" y="3857594"/>
            <a:ext cx="266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ariaAvraam" panose="02000000000000000000" pitchFamily="2" charset="0"/>
              </a:rPr>
              <a:t>40+ 10=__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DF656286-0892-4216-AE97-E2D093FBE6FA}"/>
              </a:ext>
            </a:extLst>
          </p:cNvPr>
          <p:cNvSpPr/>
          <p:nvPr/>
        </p:nvSpPr>
        <p:spPr>
          <a:xfrm>
            <a:off x="3040602" y="4258371"/>
            <a:ext cx="3816991" cy="2483582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ADCC66B-02D4-4814-A6A7-941EFA320841}"/>
              </a:ext>
            </a:extLst>
          </p:cNvPr>
          <p:cNvSpPr txBox="1"/>
          <p:nvPr/>
        </p:nvSpPr>
        <p:spPr>
          <a:xfrm>
            <a:off x="3829167" y="4833187"/>
            <a:ext cx="266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ariaAvraam" panose="02000000000000000000" pitchFamily="2" charset="0"/>
              </a:rPr>
              <a:t>2 4 + 4 6 =__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ariaAvraam" panose="020000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9B8D7ED1-688A-48E3-AF9B-9AB50934ACAF}"/>
              </a:ext>
            </a:extLst>
          </p:cNvPr>
          <p:cNvGrpSpPr/>
          <p:nvPr/>
        </p:nvGrpSpPr>
        <p:grpSpPr>
          <a:xfrm>
            <a:off x="4265396" y="5137963"/>
            <a:ext cx="947954" cy="561341"/>
            <a:chOff x="4265396" y="5137963"/>
            <a:chExt cx="947954" cy="561341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C057C16-F0E5-45B1-BBB7-627F5D8FEF3C}"/>
                </a:ext>
              </a:extLst>
            </p:cNvPr>
            <p:cNvSpPr txBox="1"/>
            <p:nvPr/>
          </p:nvSpPr>
          <p:spPr>
            <a:xfrm>
              <a:off x="4536128" y="5329972"/>
              <a:ext cx="354028" cy="369332"/>
            </a:xfrm>
            <a:prstGeom prst="rect">
              <a:avLst/>
            </a:prstGeom>
            <a:solidFill>
              <a:srgbClr val="FEF0D6"/>
            </a:solidFill>
            <a:ln w="3175">
              <a:solidFill>
                <a:srgbClr val="00B9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Μ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5" name="Arrow: Curved Up 24">
              <a:extLst>
                <a:ext uri="{FF2B5EF4-FFF2-40B4-BE49-F238E27FC236}">
                  <a16:creationId xmlns="" xmlns:a16="http://schemas.microsoft.com/office/drawing/2014/main" id="{CE708F37-604C-4500-8483-0421C6E171A0}"/>
                </a:ext>
              </a:extLst>
            </p:cNvPr>
            <p:cNvSpPr/>
            <p:nvPr/>
          </p:nvSpPr>
          <p:spPr>
            <a:xfrm>
              <a:off x="4265396" y="5137963"/>
              <a:ext cx="947954" cy="28837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8BF8FBCE-C3AE-40F7-AE89-B9B4C7A2B5FF}"/>
              </a:ext>
            </a:extLst>
          </p:cNvPr>
          <p:cNvGrpSpPr/>
          <p:nvPr/>
        </p:nvGrpSpPr>
        <p:grpSpPr>
          <a:xfrm>
            <a:off x="3973939" y="4090233"/>
            <a:ext cx="1067844" cy="661611"/>
            <a:chOff x="3973939" y="4090233"/>
            <a:chExt cx="1067844" cy="661611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83135AE-62E7-4948-903F-498E9B3EA659}"/>
                </a:ext>
              </a:extLst>
            </p:cNvPr>
            <p:cNvSpPr txBox="1"/>
            <p:nvPr/>
          </p:nvSpPr>
          <p:spPr>
            <a:xfrm>
              <a:off x="4296041" y="4090233"/>
              <a:ext cx="354028" cy="369332"/>
            </a:xfrm>
            <a:prstGeom prst="rect">
              <a:avLst/>
            </a:prstGeom>
            <a:solidFill>
              <a:srgbClr val="FEF0D6"/>
            </a:solidFill>
            <a:ln w="3175">
              <a:solidFill>
                <a:srgbClr val="00B9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Δ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6" name="Arrow: Curved Down 25">
              <a:extLst>
                <a:ext uri="{FF2B5EF4-FFF2-40B4-BE49-F238E27FC236}">
                  <a16:creationId xmlns="" xmlns:a16="http://schemas.microsoft.com/office/drawing/2014/main" id="{45A3E31C-6AB6-48AB-87F5-6A89B59932A9}"/>
                </a:ext>
              </a:extLst>
            </p:cNvPr>
            <p:cNvSpPr/>
            <p:nvPr/>
          </p:nvSpPr>
          <p:spPr>
            <a:xfrm>
              <a:off x="3973939" y="4382512"/>
              <a:ext cx="1067844" cy="369332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C461348-3B3A-4DF3-9927-FD2C68FCA799}"/>
              </a:ext>
            </a:extLst>
          </p:cNvPr>
          <p:cNvSpPr txBox="1"/>
          <p:nvPr/>
        </p:nvSpPr>
        <p:spPr>
          <a:xfrm>
            <a:off x="3829166" y="5989796"/>
            <a:ext cx="266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ariaAvraam" panose="02000000000000000000" pitchFamily="2" charset="0"/>
              </a:rPr>
              <a:t>60+ 10=__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="" xmlns:a16="http://schemas.microsoft.com/office/drawing/2014/main" id="{2D3FF39B-A240-4A1B-BFC4-D602C5430D32}"/>
              </a:ext>
            </a:extLst>
          </p:cNvPr>
          <p:cNvSpPr/>
          <p:nvPr/>
        </p:nvSpPr>
        <p:spPr>
          <a:xfrm>
            <a:off x="6279364" y="2344460"/>
            <a:ext cx="3905508" cy="2562709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86F7189-4CDC-4227-9567-2041B95EE895}"/>
              </a:ext>
            </a:extLst>
          </p:cNvPr>
          <p:cNvSpPr txBox="1"/>
          <p:nvPr/>
        </p:nvSpPr>
        <p:spPr>
          <a:xfrm>
            <a:off x="7067929" y="2919277"/>
            <a:ext cx="2729564" cy="47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ariaAvraam" panose="02000000000000000000" pitchFamily="2" charset="0"/>
              </a:rPr>
              <a:t>7 2 + 1 8 =__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ariaAvraam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744E5DE1-D943-4428-8704-47257936C989}"/>
              </a:ext>
            </a:extLst>
          </p:cNvPr>
          <p:cNvGrpSpPr/>
          <p:nvPr/>
        </p:nvGrpSpPr>
        <p:grpSpPr>
          <a:xfrm>
            <a:off x="7504157" y="3224053"/>
            <a:ext cx="969937" cy="573107"/>
            <a:chOff x="7504157" y="3224053"/>
            <a:chExt cx="969937" cy="573107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8B37A36-9BB4-4928-ABC0-8C30515E6426}"/>
                </a:ext>
              </a:extLst>
            </p:cNvPr>
            <p:cNvSpPr txBox="1"/>
            <p:nvPr/>
          </p:nvSpPr>
          <p:spPr>
            <a:xfrm>
              <a:off x="7774890" y="3416061"/>
              <a:ext cx="362238" cy="381099"/>
            </a:xfrm>
            <a:prstGeom prst="rect">
              <a:avLst/>
            </a:prstGeom>
            <a:solidFill>
              <a:srgbClr val="FEF0D6"/>
            </a:solidFill>
            <a:ln w="3175">
              <a:solidFill>
                <a:srgbClr val="00B9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Μ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32" name="Arrow: Curved Up 31">
              <a:extLst>
                <a:ext uri="{FF2B5EF4-FFF2-40B4-BE49-F238E27FC236}">
                  <a16:creationId xmlns="" xmlns:a16="http://schemas.microsoft.com/office/drawing/2014/main" id="{15C43655-BFA4-4711-9E0B-332960B1ACED}"/>
                </a:ext>
              </a:extLst>
            </p:cNvPr>
            <p:cNvSpPr/>
            <p:nvPr/>
          </p:nvSpPr>
          <p:spPr>
            <a:xfrm>
              <a:off x="7504157" y="3224053"/>
              <a:ext cx="969937" cy="29756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E65B5F89-44F0-41E5-8933-25A2FCE7490D}"/>
              </a:ext>
            </a:extLst>
          </p:cNvPr>
          <p:cNvGrpSpPr/>
          <p:nvPr/>
        </p:nvGrpSpPr>
        <p:grpSpPr>
          <a:xfrm>
            <a:off x="7212701" y="2176322"/>
            <a:ext cx="969356" cy="673378"/>
            <a:chOff x="7212701" y="2176322"/>
            <a:chExt cx="969356" cy="673378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45DB1A0F-EE22-4BC1-98AF-1ECEBF1B3DB8}"/>
                </a:ext>
              </a:extLst>
            </p:cNvPr>
            <p:cNvSpPr txBox="1"/>
            <p:nvPr/>
          </p:nvSpPr>
          <p:spPr>
            <a:xfrm>
              <a:off x="7534803" y="2176322"/>
              <a:ext cx="362238" cy="381099"/>
            </a:xfrm>
            <a:prstGeom prst="rect">
              <a:avLst/>
            </a:prstGeom>
            <a:solidFill>
              <a:srgbClr val="FEF0D6"/>
            </a:solidFill>
            <a:ln w="3175">
              <a:solidFill>
                <a:srgbClr val="00B9B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Δ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33" name="Arrow: Curved Down 32">
              <a:extLst>
                <a:ext uri="{FF2B5EF4-FFF2-40B4-BE49-F238E27FC236}">
                  <a16:creationId xmlns="" xmlns:a16="http://schemas.microsoft.com/office/drawing/2014/main" id="{DAB457F9-0D17-4CD9-AE43-B7C03E4DB560}"/>
                </a:ext>
              </a:extLst>
            </p:cNvPr>
            <p:cNvSpPr/>
            <p:nvPr/>
          </p:nvSpPr>
          <p:spPr>
            <a:xfrm>
              <a:off x="7212701" y="2468601"/>
              <a:ext cx="969356" cy="381099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B10A101-7F3D-499B-9D6D-8FFE873C6A48}"/>
              </a:ext>
            </a:extLst>
          </p:cNvPr>
          <p:cNvSpPr txBox="1"/>
          <p:nvPr/>
        </p:nvSpPr>
        <p:spPr>
          <a:xfrm>
            <a:off x="7156450" y="4040934"/>
            <a:ext cx="2729564" cy="47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ariaAvraam" panose="02000000000000000000" pitchFamily="2" charset="0"/>
              </a:rPr>
              <a:t>80+ 10=__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ariaAvra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6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20" grpId="0"/>
      <p:bldP spid="21" grpId="0" animBg="1"/>
      <p:bldP spid="22" grpId="0"/>
      <p:bldP spid="27" grpId="0"/>
      <p:bldP spid="28" grpId="0" animBg="1"/>
      <p:bldP spid="29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3F231F4-64EC-4457-9966-FB38E2DE23EC}"/>
              </a:ext>
            </a:extLst>
          </p:cNvPr>
          <p:cNvGrpSpPr/>
          <p:nvPr/>
        </p:nvGrpSpPr>
        <p:grpSpPr>
          <a:xfrm>
            <a:off x="3431096" y="528506"/>
            <a:ext cx="6920919" cy="922789"/>
            <a:chOff x="3431096" y="528506"/>
            <a:chExt cx="6920919" cy="922789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="" xmlns:a16="http://schemas.microsoft.com/office/drawing/2014/main" id="{A8D13E81-E61A-4E15-8019-511244008F10}"/>
                </a:ext>
              </a:extLst>
            </p:cNvPr>
            <p:cNvSpPr/>
            <p:nvPr/>
          </p:nvSpPr>
          <p:spPr>
            <a:xfrm>
              <a:off x="3431096" y="528506"/>
              <a:ext cx="6845417" cy="922789"/>
            </a:xfrm>
            <a:prstGeom prst="round2Diag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84F3684C-C15E-4F28-A3C0-7EB73EB0915C}"/>
                </a:ext>
              </a:extLst>
            </p:cNvPr>
            <p:cNvSpPr txBox="1"/>
            <p:nvPr/>
          </p:nvSpPr>
          <p:spPr>
            <a:xfrm>
              <a:off x="3660509" y="820067"/>
              <a:ext cx="6691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MariaAvraam" panose="02000000000000000000" pitchFamily="2" charset="0"/>
                </a:rPr>
                <a:t>Ποιον αριθμό άραγε να βάλω τώρα?</a:t>
              </a:r>
              <a:endPara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8CADC23-3BBD-4388-AE95-0CDA46067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92"/>
          <a:stretch/>
        </p:blipFill>
        <p:spPr>
          <a:xfrm>
            <a:off x="1216405" y="192466"/>
            <a:ext cx="1797384" cy="21698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43903F8-0EC3-47A2-92B1-882AF1D59E1E}"/>
              </a:ext>
            </a:extLst>
          </p:cNvPr>
          <p:cNvGrpSpPr/>
          <p:nvPr/>
        </p:nvGrpSpPr>
        <p:grpSpPr>
          <a:xfrm>
            <a:off x="1635852" y="2793534"/>
            <a:ext cx="2575420" cy="1451295"/>
            <a:chOff x="1635852" y="2793534"/>
            <a:chExt cx="2575420" cy="1451295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B4A4FD6-A022-4F7F-A499-6013BD104944}"/>
                </a:ext>
              </a:extLst>
            </p:cNvPr>
            <p:cNvSpPr/>
            <p:nvPr/>
          </p:nvSpPr>
          <p:spPr>
            <a:xfrm>
              <a:off x="1635852" y="2793534"/>
              <a:ext cx="2575419" cy="1451295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CECE01A-8766-44F4-8B32-280B7D16CF65}"/>
                </a:ext>
              </a:extLst>
            </p:cNvPr>
            <p:cNvSpPr txBox="1"/>
            <p:nvPr/>
          </p:nvSpPr>
          <p:spPr>
            <a:xfrm>
              <a:off x="1761687" y="2902591"/>
              <a:ext cx="2449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56 + ___ = 60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26E8FF7-6176-4F6F-B64F-73DE2EAE2B6F}"/>
              </a:ext>
            </a:extLst>
          </p:cNvPr>
          <p:cNvGrpSpPr/>
          <p:nvPr/>
        </p:nvGrpSpPr>
        <p:grpSpPr>
          <a:xfrm>
            <a:off x="2087559" y="3204348"/>
            <a:ext cx="1230281" cy="978690"/>
            <a:chOff x="2087559" y="3204348"/>
            <a:chExt cx="1230281" cy="97869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E249A3FE-C296-4A96-A111-E1360C85553C}"/>
                </a:ext>
              </a:extLst>
            </p:cNvPr>
            <p:cNvCxnSpPr>
              <a:cxnSpLocks/>
            </p:cNvCxnSpPr>
            <p:nvPr/>
          </p:nvCxnSpPr>
          <p:spPr>
            <a:xfrm>
              <a:off x="2087559" y="3204348"/>
              <a:ext cx="662730" cy="449304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CB3D6055-FC1A-4025-BD07-567C1012D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3788" y="3222273"/>
              <a:ext cx="1" cy="403568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4E3D536-1FD6-4783-8E1B-67374545FA12}"/>
                </a:ext>
              </a:extLst>
            </p:cNvPr>
            <p:cNvSpPr txBox="1"/>
            <p:nvPr/>
          </p:nvSpPr>
          <p:spPr>
            <a:xfrm>
              <a:off x="2655117" y="3721373"/>
              <a:ext cx="662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10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843A882-C8DD-4057-A624-52B3887FD45B}"/>
              </a:ext>
            </a:extLst>
          </p:cNvPr>
          <p:cNvGrpSpPr/>
          <p:nvPr/>
        </p:nvGrpSpPr>
        <p:grpSpPr>
          <a:xfrm>
            <a:off x="4581789" y="3970047"/>
            <a:ext cx="2575420" cy="1451295"/>
            <a:chOff x="1635852" y="2793534"/>
            <a:chExt cx="2575420" cy="1451295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3F0A85E-2CA6-4CD9-B6C9-7EA9F6EEE206}"/>
                </a:ext>
              </a:extLst>
            </p:cNvPr>
            <p:cNvSpPr/>
            <p:nvPr/>
          </p:nvSpPr>
          <p:spPr>
            <a:xfrm>
              <a:off x="1635852" y="2793534"/>
              <a:ext cx="2575419" cy="1451295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42EE2F4-1E54-4011-8628-8001A89D4608}"/>
                </a:ext>
              </a:extLst>
            </p:cNvPr>
            <p:cNvSpPr txBox="1"/>
            <p:nvPr/>
          </p:nvSpPr>
          <p:spPr>
            <a:xfrm>
              <a:off x="1761687" y="2902591"/>
              <a:ext cx="2449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43 + ___ = 50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D9FD832-BCDC-4D41-8369-A0068CF74C4F}"/>
              </a:ext>
            </a:extLst>
          </p:cNvPr>
          <p:cNvGrpSpPr/>
          <p:nvPr/>
        </p:nvGrpSpPr>
        <p:grpSpPr>
          <a:xfrm>
            <a:off x="7610212" y="5312285"/>
            <a:ext cx="2575420" cy="1451295"/>
            <a:chOff x="1635852" y="2793534"/>
            <a:chExt cx="2575420" cy="1451295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2A040BE-8EF2-43DF-ABBA-D5FAA7FC4A1A}"/>
                </a:ext>
              </a:extLst>
            </p:cNvPr>
            <p:cNvSpPr/>
            <p:nvPr/>
          </p:nvSpPr>
          <p:spPr>
            <a:xfrm>
              <a:off x="1635852" y="2793534"/>
              <a:ext cx="2575419" cy="1451295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B81EC06-D028-4C90-8CDF-1B8B6731F3C6}"/>
                </a:ext>
              </a:extLst>
            </p:cNvPr>
            <p:cNvSpPr txBox="1"/>
            <p:nvPr/>
          </p:nvSpPr>
          <p:spPr>
            <a:xfrm>
              <a:off x="1761687" y="2902591"/>
              <a:ext cx="2449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22 + ___ = 30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DBDFBA5-D4A4-4851-8EC1-6EB70A6E7872}"/>
              </a:ext>
            </a:extLst>
          </p:cNvPr>
          <p:cNvGrpSpPr/>
          <p:nvPr/>
        </p:nvGrpSpPr>
        <p:grpSpPr>
          <a:xfrm>
            <a:off x="4919245" y="2373451"/>
            <a:ext cx="5993314" cy="2347163"/>
            <a:chOff x="4919245" y="2373451"/>
            <a:chExt cx="5993314" cy="2347163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5600EF79-B667-45CA-95BF-666B82ABA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118" y="2373451"/>
              <a:ext cx="1859441" cy="2347163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8E1F692-95C0-4CB4-AC4B-39F2AD1B49A3}"/>
                </a:ext>
              </a:extLst>
            </p:cNvPr>
            <p:cNvGrpSpPr/>
            <p:nvPr/>
          </p:nvGrpSpPr>
          <p:grpSpPr>
            <a:xfrm>
              <a:off x="4919245" y="2545313"/>
              <a:ext cx="4133873" cy="1176060"/>
              <a:chOff x="4919245" y="2545313"/>
              <a:chExt cx="4133873" cy="1176060"/>
            </a:xfrm>
          </p:grpSpPr>
          <p:sp>
            <p:nvSpPr>
              <p:cNvPr id="23" name="Speech Bubble: Rectangle 22">
                <a:extLst>
                  <a:ext uri="{FF2B5EF4-FFF2-40B4-BE49-F238E27FC236}">
                    <a16:creationId xmlns="" xmlns:a16="http://schemas.microsoft.com/office/drawing/2014/main" id="{B7CB0A39-CEFE-4BAD-90B9-334576E2D0D4}"/>
                  </a:ext>
                </a:extLst>
              </p:cNvPr>
              <p:cNvSpPr/>
              <p:nvPr/>
            </p:nvSpPr>
            <p:spPr>
              <a:xfrm>
                <a:off x="5203966" y="2545313"/>
                <a:ext cx="3747082" cy="1176060"/>
              </a:xfrm>
              <a:prstGeom prst="wedgeRectCallout">
                <a:avLst>
                  <a:gd name="adj1" fmla="val 66070"/>
                  <a:gd name="adj2" fmla="val -29153"/>
                </a:avLst>
              </a:prstGeom>
              <a:solidFill>
                <a:srgbClr val="90D3F2"/>
              </a:solidFill>
              <a:ln>
                <a:solidFill>
                  <a:srgbClr val="FA92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915814D5-78F9-43A8-A99D-70B1A626231E}"/>
                  </a:ext>
                </a:extLst>
              </p:cNvPr>
              <p:cNvSpPr txBox="1"/>
              <p:nvPr/>
            </p:nvSpPr>
            <p:spPr>
              <a:xfrm>
                <a:off x="4919245" y="2652415"/>
                <a:ext cx="41338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>
                    <a:ln w="9525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A921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MariaAvraam" panose="02000000000000000000" pitchFamily="2" charset="0"/>
                  </a:rPr>
                  <a:t>Θυμήσου τα ζευγαράκια του 10</a:t>
                </a:r>
                <a:endParaRPr lang="en-US" sz="280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A9218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ariaAvraam" panose="02000000000000000000" pitchFamily="2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66E7EDA5-043C-47AF-B155-1EDF2C3A4DBD}"/>
              </a:ext>
            </a:extLst>
          </p:cNvPr>
          <p:cNvGrpSpPr/>
          <p:nvPr/>
        </p:nvGrpSpPr>
        <p:grpSpPr>
          <a:xfrm>
            <a:off x="5100605" y="4417485"/>
            <a:ext cx="1230281" cy="978690"/>
            <a:chOff x="2087559" y="3204348"/>
            <a:chExt cx="1230281" cy="97869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CFDB3D26-759F-4A4B-ADD3-D28958598A4A}"/>
                </a:ext>
              </a:extLst>
            </p:cNvPr>
            <p:cNvCxnSpPr>
              <a:cxnSpLocks/>
            </p:cNvCxnSpPr>
            <p:nvPr/>
          </p:nvCxnSpPr>
          <p:spPr>
            <a:xfrm>
              <a:off x="2087559" y="3204348"/>
              <a:ext cx="662730" cy="449304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0640B292-D8D7-419E-BC00-92802EA56D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3788" y="3222273"/>
              <a:ext cx="1" cy="403568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F3F18B0-B704-444B-9E62-BB9B46E7EA18}"/>
                </a:ext>
              </a:extLst>
            </p:cNvPr>
            <p:cNvSpPr txBox="1"/>
            <p:nvPr/>
          </p:nvSpPr>
          <p:spPr>
            <a:xfrm>
              <a:off x="2655117" y="3721373"/>
              <a:ext cx="662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10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AF13782-CFF3-488D-BA7F-B7135BCA5469}"/>
              </a:ext>
            </a:extLst>
          </p:cNvPr>
          <p:cNvGrpSpPr/>
          <p:nvPr/>
        </p:nvGrpSpPr>
        <p:grpSpPr>
          <a:xfrm>
            <a:off x="8088484" y="5735832"/>
            <a:ext cx="1230281" cy="978690"/>
            <a:chOff x="2087559" y="3204348"/>
            <a:chExt cx="1230281" cy="97869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B5F0E51B-0925-4713-BACE-5C03DD3D9932}"/>
                </a:ext>
              </a:extLst>
            </p:cNvPr>
            <p:cNvCxnSpPr>
              <a:cxnSpLocks/>
            </p:cNvCxnSpPr>
            <p:nvPr/>
          </p:nvCxnSpPr>
          <p:spPr>
            <a:xfrm>
              <a:off x="2087559" y="3204348"/>
              <a:ext cx="662730" cy="449304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="" xmlns:a16="http://schemas.microsoft.com/office/drawing/2014/main" id="{00AC7D45-D4FA-471F-970F-7583855AF9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3788" y="3222273"/>
              <a:ext cx="1" cy="403568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3769D102-8CCC-4574-B64F-2E000154BA7A}"/>
                </a:ext>
              </a:extLst>
            </p:cNvPr>
            <p:cNvSpPr txBox="1"/>
            <p:nvPr/>
          </p:nvSpPr>
          <p:spPr>
            <a:xfrm>
              <a:off x="2655117" y="3721373"/>
              <a:ext cx="662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10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6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peech Bubble: Rectangle 24">
            <a:extLst>
              <a:ext uri="{FF2B5EF4-FFF2-40B4-BE49-F238E27FC236}">
                <a16:creationId xmlns="" xmlns:a16="http://schemas.microsoft.com/office/drawing/2014/main" id="{B0E990B0-7B14-49D7-BC58-DA21ABA17BEA}"/>
              </a:ext>
            </a:extLst>
          </p:cNvPr>
          <p:cNvSpPr/>
          <p:nvPr/>
        </p:nvSpPr>
        <p:spPr>
          <a:xfrm>
            <a:off x="2165131" y="1450428"/>
            <a:ext cx="7182471" cy="984484"/>
          </a:xfrm>
          <a:prstGeom prst="wedgeRectCallout">
            <a:avLst>
              <a:gd name="adj1" fmla="val 49993"/>
              <a:gd name="adj2" fmla="val -68815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32BD634-AAFA-45BA-9FB3-BE635994918A}"/>
              </a:ext>
            </a:extLst>
          </p:cNvPr>
          <p:cNvGrpSpPr/>
          <p:nvPr/>
        </p:nvGrpSpPr>
        <p:grpSpPr>
          <a:xfrm>
            <a:off x="1210410" y="323233"/>
            <a:ext cx="7672333" cy="1002936"/>
            <a:chOff x="3431096" y="528506"/>
            <a:chExt cx="7312291" cy="1059056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="" xmlns:a16="http://schemas.microsoft.com/office/drawing/2014/main" id="{5007691C-F874-4E01-B4D6-19C5B75FFB33}"/>
                </a:ext>
              </a:extLst>
            </p:cNvPr>
            <p:cNvSpPr/>
            <p:nvPr/>
          </p:nvSpPr>
          <p:spPr>
            <a:xfrm>
              <a:off x="3431096" y="528506"/>
              <a:ext cx="6845417" cy="1059056"/>
            </a:xfrm>
            <a:prstGeom prst="round2Diag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E29233E-9775-4F9E-BB8A-85B566535237}"/>
                </a:ext>
              </a:extLst>
            </p:cNvPr>
            <p:cNvSpPr txBox="1"/>
            <p:nvPr/>
          </p:nvSpPr>
          <p:spPr>
            <a:xfrm>
              <a:off x="3431096" y="633455"/>
              <a:ext cx="7312291" cy="87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Για  να  βρεις  τα πιο  κάτω  θα πρέπει  να  κάνεις  και  σταθμούς  ξεκούρασης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sp>
        <p:nvSpPr>
          <p:cNvPr id="6" name="Flowchart: Preparation 5">
            <a:extLst>
              <a:ext uri="{FF2B5EF4-FFF2-40B4-BE49-F238E27FC236}">
                <a16:creationId xmlns="" xmlns:a16="http://schemas.microsoft.com/office/drawing/2014/main" id="{6B93E2EE-ECCF-4DEB-9759-95F6A58652BD}"/>
              </a:ext>
            </a:extLst>
          </p:cNvPr>
          <p:cNvSpPr/>
          <p:nvPr/>
        </p:nvSpPr>
        <p:spPr>
          <a:xfrm>
            <a:off x="752529" y="3402810"/>
            <a:ext cx="2431728" cy="1432250"/>
          </a:xfrm>
          <a:prstGeom prst="flowChartPreparatio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104A64-57CF-4313-A7F1-FB2E62333023}"/>
              </a:ext>
            </a:extLst>
          </p:cNvPr>
          <p:cNvSpPr txBox="1"/>
          <p:nvPr/>
        </p:nvSpPr>
        <p:spPr>
          <a:xfrm>
            <a:off x="874363" y="4004836"/>
            <a:ext cx="244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3 + ___ = 40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pic>
        <p:nvPicPr>
          <p:cNvPr id="9" name="Picture 2" descr="ÎÏÎ¿ÏÎ­Î»ÎµÏÎ¼Î± ÎµÎ¹ÎºÏÎ½Î±Ï Î³Î¹Î± number line 0-100 by tens">
            <a:extLst>
              <a:ext uri="{FF2B5EF4-FFF2-40B4-BE49-F238E27FC236}">
                <a16:creationId xmlns="" xmlns:a16="http://schemas.microsoft.com/office/drawing/2014/main" id="{A04CAAA4-8EC0-4BE9-A64F-BE8CD08FD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0" t="82057" r="5520" b="7360"/>
          <a:stretch/>
        </p:blipFill>
        <p:spPr bwMode="auto">
          <a:xfrm>
            <a:off x="3681015" y="4527996"/>
            <a:ext cx="7323315" cy="6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3A063E1-0BEB-4C5F-BCB6-2E3154263B9B}"/>
              </a:ext>
            </a:extLst>
          </p:cNvPr>
          <p:cNvCxnSpPr/>
          <p:nvPr/>
        </p:nvCxnSpPr>
        <p:spPr>
          <a:xfrm>
            <a:off x="4004441" y="4946481"/>
            <a:ext cx="0" cy="1051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7B7F137-F6BC-4E10-9172-FA2DAE3BEEBB}"/>
              </a:ext>
            </a:extLst>
          </p:cNvPr>
          <p:cNvSpPr txBox="1"/>
          <p:nvPr/>
        </p:nvSpPr>
        <p:spPr>
          <a:xfrm>
            <a:off x="3820706" y="5123145"/>
            <a:ext cx="35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3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="" xmlns:a16="http://schemas.microsoft.com/office/drawing/2014/main" id="{98DC55F5-BB22-4714-883B-139CF245562C}"/>
              </a:ext>
            </a:extLst>
          </p:cNvPr>
          <p:cNvSpPr/>
          <p:nvPr/>
        </p:nvSpPr>
        <p:spPr>
          <a:xfrm>
            <a:off x="3943100" y="3825109"/>
            <a:ext cx="725200" cy="776368"/>
          </a:xfrm>
          <a:prstGeom prst="curvedDownArrow">
            <a:avLst>
              <a:gd name="adj1" fmla="val 13583"/>
              <a:gd name="adj2" fmla="val 44162"/>
              <a:gd name="adj3" fmla="val 26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="" xmlns:a16="http://schemas.microsoft.com/office/drawing/2014/main" id="{B8340EF8-E091-4906-95E7-AAAFD6D0F961}"/>
              </a:ext>
            </a:extLst>
          </p:cNvPr>
          <p:cNvSpPr/>
          <p:nvPr/>
        </p:nvSpPr>
        <p:spPr>
          <a:xfrm>
            <a:off x="4567784" y="3756224"/>
            <a:ext cx="2148325" cy="776368"/>
          </a:xfrm>
          <a:prstGeom prst="curvedDownArrow">
            <a:avLst>
              <a:gd name="adj1" fmla="val 13583"/>
              <a:gd name="adj2" fmla="val 44162"/>
              <a:gd name="adj3" fmla="val 26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4CA44A3-2E11-4DBA-AB8D-DF906FE80F04}"/>
              </a:ext>
            </a:extLst>
          </p:cNvPr>
          <p:cNvSpPr txBox="1"/>
          <p:nvPr/>
        </p:nvSpPr>
        <p:spPr>
          <a:xfrm>
            <a:off x="4108020" y="3386947"/>
            <a:ext cx="35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94DC9D5-EEAC-41C8-BA88-26090AB7FC9C}"/>
              </a:ext>
            </a:extLst>
          </p:cNvPr>
          <p:cNvSpPr txBox="1"/>
          <p:nvPr/>
        </p:nvSpPr>
        <p:spPr>
          <a:xfrm>
            <a:off x="5372165" y="3393454"/>
            <a:ext cx="57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30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A1B41F0-7294-4B7C-A6C9-B09D7CA1A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809" y="49206"/>
            <a:ext cx="2304488" cy="17740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D6B4780-4A6D-48D8-B3A4-C32E30385705}"/>
              </a:ext>
            </a:extLst>
          </p:cNvPr>
          <p:cNvSpPr txBox="1"/>
          <p:nvPr/>
        </p:nvSpPr>
        <p:spPr>
          <a:xfrm>
            <a:off x="1971488" y="1566789"/>
            <a:ext cx="767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Να θυμάσαι! Βρίσκω την πιο κοντινή δεκάδα και σταματώ για ξεκούραση.</a:t>
            </a:r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32D960F-F32D-4C95-A816-A8ECB319EDE0}"/>
              </a:ext>
            </a:extLst>
          </p:cNvPr>
          <p:cNvSpPr txBox="1"/>
          <p:nvPr/>
        </p:nvSpPr>
        <p:spPr>
          <a:xfrm>
            <a:off x="5372165" y="5853904"/>
            <a:ext cx="244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7  +  30 = ___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8" grpId="0"/>
      <p:bldP spid="27" grpId="0"/>
      <p:bldP spid="20" grpId="0" animBg="1"/>
      <p:bldP spid="21" grpId="0" animBg="1"/>
      <p:bldP spid="31" grpId="0"/>
      <p:bldP spid="33" grpId="0"/>
      <p:bldP spid="23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peech Bubble: Rectangle 24">
            <a:extLst>
              <a:ext uri="{FF2B5EF4-FFF2-40B4-BE49-F238E27FC236}">
                <a16:creationId xmlns="" xmlns:a16="http://schemas.microsoft.com/office/drawing/2014/main" id="{B0E990B0-7B14-49D7-BC58-DA21ABA17BEA}"/>
              </a:ext>
            </a:extLst>
          </p:cNvPr>
          <p:cNvSpPr/>
          <p:nvPr/>
        </p:nvSpPr>
        <p:spPr>
          <a:xfrm>
            <a:off x="2165131" y="1450428"/>
            <a:ext cx="7182471" cy="984484"/>
          </a:xfrm>
          <a:prstGeom prst="wedgeRectCallout">
            <a:avLst>
              <a:gd name="adj1" fmla="val 49993"/>
              <a:gd name="adj2" fmla="val -68815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32BD634-AAFA-45BA-9FB3-BE635994918A}"/>
              </a:ext>
            </a:extLst>
          </p:cNvPr>
          <p:cNvGrpSpPr/>
          <p:nvPr/>
        </p:nvGrpSpPr>
        <p:grpSpPr>
          <a:xfrm>
            <a:off x="1210410" y="323233"/>
            <a:ext cx="7672333" cy="1002936"/>
            <a:chOff x="3431096" y="528506"/>
            <a:chExt cx="7312291" cy="1059056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="" xmlns:a16="http://schemas.microsoft.com/office/drawing/2014/main" id="{5007691C-F874-4E01-B4D6-19C5B75FFB33}"/>
                </a:ext>
              </a:extLst>
            </p:cNvPr>
            <p:cNvSpPr/>
            <p:nvPr/>
          </p:nvSpPr>
          <p:spPr>
            <a:xfrm>
              <a:off x="3431096" y="528506"/>
              <a:ext cx="6845417" cy="1059056"/>
            </a:xfrm>
            <a:prstGeom prst="round2Diag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E29233E-9775-4F9E-BB8A-85B566535237}"/>
                </a:ext>
              </a:extLst>
            </p:cNvPr>
            <p:cNvSpPr txBox="1"/>
            <p:nvPr/>
          </p:nvSpPr>
          <p:spPr>
            <a:xfrm>
              <a:off x="3431096" y="633455"/>
              <a:ext cx="7312291" cy="87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Για  να  βρεις  τα πιο  κάτω  θα πρέπει  να  κάνεις  και  σταθμούς  ξεκούρασης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sp>
        <p:nvSpPr>
          <p:cNvPr id="6" name="Flowchart: Preparation 5">
            <a:extLst>
              <a:ext uri="{FF2B5EF4-FFF2-40B4-BE49-F238E27FC236}">
                <a16:creationId xmlns="" xmlns:a16="http://schemas.microsoft.com/office/drawing/2014/main" id="{6B93E2EE-ECCF-4DEB-9759-95F6A58652BD}"/>
              </a:ext>
            </a:extLst>
          </p:cNvPr>
          <p:cNvSpPr/>
          <p:nvPr/>
        </p:nvSpPr>
        <p:spPr>
          <a:xfrm>
            <a:off x="752529" y="3402810"/>
            <a:ext cx="2431728" cy="1432250"/>
          </a:xfrm>
          <a:prstGeom prst="flowChartPreparatio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104A64-57CF-4313-A7F1-FB2E62333023}"/>
              </a:ext>
            </a:extLst>
          </p:cNvPr>
          <p:cNvSpPr txBox="1"/>
          <p:nvPr/>
        </p:nvSpPr>
        <p:spPr>
          <a:xfrm>
            <a:off x="874363" y="4004836"/>
            <a:ext cx="244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5 </a:t>
            </a:r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+ ___ = 60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pic>
        <p:nvPicPr>
          <p:cNvPr id="9" name="Picture 2" descr="ÎÏÎ¿ÏÎ­Î»ÎµÏÎ¼Î± ÎµÎ¹ÎºÏÎ½Î±Ï Î³Î¹Î± number line 0-100 by tens">
            <a:extLst>
              <a:ext uri="{FF2B5EF4-FFF2-40B4-BE49-F238E27FC236}">
                <a16:creationId xmlns="" xmlns:a16="http://schemas.microsoft.com/office/drawing/2014/main" id="{A04CAAA4-8EC0-4BE9-A64F-BE8CD08FD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0" t="82057" r="5520" b="7360"/>
          <a:stretch/>
        </p:blipFill>
        <p:spPr bwMode="auto">
          <a:xfrm>
            <a:off x="3681015" y="4527996"/>
            <a:ext cx="7323315" cy="6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3A063E1-0BEB-4C5F-BCB6-2E3154263B9B}"/>
              </a:ext>
            </a:extLst>
          </p:cNvPr>
          <p:cNvCxnSpPr/>
          <p:nvPr/>
        </p:nvCxnSpPr>
        <p:spPr>
          <a:xfrm>
            <a:off x="4204142" y="4946481"/>
            <a:ext cx="0" cy="1051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7B7F137-F6BC-4E10-9172-FA2DAE3BEEBB}"/>
              </a:ext>
            </a:extLst>
          </p:cNvPr>
          <p:cNvSpPr txBox="1"/>
          <p:nvPr/>
        </p:nvSpPr>
        <p:spPr>
          <a:xfrm>
            <a:off x="4093185" y="5050143"/>
            <a:ext cx="29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5                            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="" xmlns:a16="http://schemas.microsoft.com/office/drawing/2014/main" id="{98DC55F5-BB22-4714-883B-139CF245562C}"/>
              </a:ext>
            </a:extLst>
          </p:cNvPr>
          <p:cNvSpPr/>
          <p:nvPr/>
        </p:nvSpPr>
        <p:spPr>
          <a:xfrm>
            <a:off x="4137049" y="3792575"/>
            <a:ext cx="457583" cy="776368"/>
          </a:xfrm>
          <a:prstGeom prst="curvedDownArrow">
            <a:avLst>
              <a:gd name="adj1" fmla="val 13583"/>
              <a:gd name="adj2" fmla="val 44162"/>
              <a:gd name="adj3" fmla="val 26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="" xmlns:a16="http://schemas.microsoft.com/office/drawing/2014/main" id="{B8340EF8-E091-4906-95E7-AAAFD6D0F961}"/>
              </a:ext>
            </a:extLst>
          </p:cNvPr>
          <p:cNvSpPr/>
          <p:nvPr/>
        </p:nvSpPr>
        <p:spPr>
          <a:xfrm>
            <a:off x="4594632" y="3756224"/>
            <a:ext cx="3477313" cy="776368"/>
          </a:xfrm>
          <a:prstGeom prst="curvedDownArrow">
            <a:avLst>
              <a:gd name="adj1" fmla="val 13583"/>
              <a:gd name="adj2" fmla="val 44162"/>
              <a:gd name="adj3" fmla="val 26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4CA44A3-2E11-4DBA-AB8D-DF906FE80F04}"/>
              </a:ext>
            </a:extLst>
          </p:cNvPr>
          <p:cNvSpPr txBox="1"/>
          <p:nvPr/>
        </p:nvSpPr>
        <p:spPr>
          <a:xfrm>
            <a:off x="4190652" y="3251650"/>
            <a:ext cx="35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5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94DC9D5-EEAC-41C8-BA88-26090AB7FC9C}"/>
              </a:ext>
            </a:extLst>
          </p:cNvPr>
          <p:cNvSpPr txBox="1"/>
          <p:nvPr/>
        </p:nvSpPr>
        <p:spPr>
          <a:xfrm>
            <a:off x="5944290" y="3251650"/>
            <a:ext cx="57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5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0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A1B41F0-7294-4B7C-A6C9-B09D7CA1A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809" y="49206"/>
            <a:ext cx="2304488" cy="17740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D6B4780-4A6D-48D8-B3A4-C32E30385705}"/>
              </a:ext>
            </a:extLst>
          </p:cNvPr>
          <p:cNvSpPr txBox="1"/>
          <p:nvPr/>
        </p:nvSpPr>
        <p:spPr>
          <a:xfrm>
            <a:off x="1971488" y="1566789"/>
            <a:ext cx="767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Να θυμάσαι! Βρίσκω την πιο κοντινή δεκάδα και σταματώ για ξεκούραση.</a:t>
            </a:r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32D960F-F32D-4C95-A816-A8ECB319EDE0}"/>
              </a:ext>
            </a:extLst>
          </p:cNvPr>
          <p:cNvSpPr txBox="1"/>
          <p:nvPr/>
        </p:nvSpPr>
        <p:spPr>
          <a:xfrm>
            <a:off x="5372165" y="5853904"/>
            <a:ext cx="244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5  + 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5</a:t>
            </a:r>
            <a:r>
              <a:rPr lang="el-G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0 </a:t>
            </a:r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= ___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8" grpId="0"/>
      <p:bldP spid="27" grpId="0"/>
      <p:bldP spid="20" grpId="0" animBg="1"/>
      <p:bldP spid="21" grpId="0" animBg="1"/>
      <p:bldP spid="31" grpId="0"/>
      <p:bldP spid="33" grpId="0"/>
      <p:bldP spid="23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A69D749-C857-4FA1-BEE6-80B58E565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55" b="9684"/>
          <a:stretch/>
        </p:blipFill>
        <p:spPr>
          <a:xfrm>
            <a:off x="8446480" y="223935"/>
            <a:ext cx="2300528" cy="17728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32BD634-AAFA-45BA-9FB3-BE635994918A}"/>
              </a:ext>
            </a:extLst>
          </p:cNvPr>
          <p:cNvGrpSpPr/>
          <p:nvPr/>
        </p:nvGrpSpPr>
        <p:grpSpPr>
          <a:xfrm>
            <a:off x="1210410" y="323233"/>
            <a:ext cx="7889281" cy="1059056"/>
            <a:chOff x="3431096" y="528506"/>
            <a:chExt cx="7519058" cy="1059056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="" xmlns:a16="http://schemas.microsoft.com/office/drawing/2014/main" id="{5007691C-F874-4E01-B4D6-19C5B75FFB33}"/>
                </a:ext>
              </a:extLst>
            </p:cNvPr>
            <p:cNvSpPr/>
            <p:nvPr/>
          </p:nvSpPr>
          <p:spPr>
            <a:xfrm>
              <a:off x="3431096" y="528506"/>
              <a:ext cx="6845417" cy="1059056"/>
            </a:xfrm>
            <a:prstGeom prst="round2Diag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E29233E-9775-4F9E-BB8A-85B566535237}"/>
                </a:ext>
              </a:extLst>
            </p:cNvPr>
            <p:cNvSpPr txBox="1"/>
            <p:nvPr/>
          </p:nvSpPr>
          <p:spPr>
            <a:xfrm>
              <a:off x="3637863" y="792395"/>
              <a:ext cx="7312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ariaAvraam" panose="02000000000000000000" pitchFamily="2" charset="0"/>
                </a:rPr>
                <a:t>Με τη βοήθεια της καρτέλας μου!</a:t>
              </a:r>
              <a:endPara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endParaRPr>
            </a:p>
          </p:txBody>
        </p:sp>
      </p:grpSp>
      <p:sp>
        <p:nvSpPr>
          <p:cNvPr id="6" name="Flowchart: Preparation 5">
            <a:extLst>
              <a:ext uri="{FF2B5EF4-FFF2-40B4-BE49-F238E27FC236}">
                <a16:creationId xmlns="" xmlns:a16="http://schemas.microsoft.com/office/drawing/2014/main" id="{6B93E2EE-ECCF-4DEB-9759-95F6A58652BD}"/>
              </a:ext>
            </a:extLst>
          </p:cNvPr>
          <p:cNvSpPr/>
          <p:nvPr/>
        </p:nvSpPr>
        <p:spPr>
          <a:xfrm>
            <a:off x="804797" y="3589748"/>
            <a:ext cx="2431728" cy="1432250"/>
          </a:xfrm>
          <a:prstGeom prst="flowChartPreparatio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104A64-57CF-4313-A7F1-FB2E62333023}"/>
              </a:ext>
            </a:extLst>
          </p:cNvPr>
          <p:cNvSpPr txBox="1"/>
          <p:nvPr/>
        </p:nvSpPr>
        <p:spPr>
          <a:xfrm>
            <a:off x="926631" y="4118936"/>
            <a:ext cx="244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3 + ___ = 40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  <p:pic>
        <p:nvPicPr>
          <p:cNvPr id="9" name="Picture 2" descr="ÎÏÎ¿ÏÎ­Î»ÎµÏÎ¼Î± ÎµÎ¹ÎºÏÎ½Î±Ï Î³Î¹Î± number line 0-100 by tens">
            <a:extLst>
              <a:ext uri="{FF2B5EF4-FFF2-40B4-BE49-F238E27FC236}">
                <a16:creationId xmlns="" xmlns:a16="http://schemas.microsoft.com/office/drawing/2014/main" id="{A04CAAA4-8EC0-4BE9-A64F-BE8CD08FD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2" t="75910" r="1675" b="3962"/>
          <a:stretch/>
        </p:blipFill>
        <p:spPr bwMode="auto">
          <a:xfrm>
            <a:off x="1211614" y="1404231"/>
            <a:ext cx="7181267" cy="1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BE34BF9-E3D3-4CAE-B380-0F9997B55CD6}"/>
              </a:ext>
            </a:extLst>
          </p:cNvPr>
          <p:cNvGrpSpPr/>
          <p:nvPr/>
        </p:nvGrpSpPr>
        <p:grpSpPr>
          <a:xfrm>
            <a:off x="3531354" y="2619334"/>
            <a:ext cx="6281057" cy="3518096"/>
            <a:chOff x="119742" y="1486389"/>
            <a:chExt cx="8124666" cy="5047727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C446D19-2BE2-4FD4-AD80-E35225948540}"/>
                </a:ext>
              </a:extLst>
            </p:cNvPr>
            <p:cNvSpPr txBox="1"/>
            <p:nvPr/>
          </p:nvSpPr>
          <p:spPr>
            <a:xfrm>
              <a:off x="119742" y="2780928"/>
              <a:ext cx="3024336" cy="186204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500" dirty="0">
                  <a:latin typeface="MariaAvraam" pitchFamily="2" charset="0"/>
                </a:rPr>
                <a:t>Αφετηρία - Αρχή</a:t>
              </a:r>
            </a:p>
            <a:p>
              <a:endParaRPr lang="el-GR" dirty="0">
                <a:latin typeface="MariaAvraam" pitchFamily="2" charset="0"/>
              </a:endParaRPr>
            </a:p>
            <a:p>
              <a:endParaRPr lang="el-GR" dirty="0">
                <a:latin typeface="MariaAvraam" pitchFamily="2" charset="0"/>
              </a:endParaRPr>
            </a:p>
            <a:p>
              <a:endParaRPr lang="el-GR" dirty="0">
                <a:latin typeface="MariaAvraam" pitchFamily="2" charset="0"/>
              </a:endParaRPr>
            </a:p>
            <a:p>
              <a:endParaRPr lang="el-GR" dirty="0">
                <a:latin typeface="MariaAvraam" pitchFamily="2" charset="0"/>
              </a:endParaRPr>
            </a:p>
            <a:p>
              <a:endParaRPr lang="el-GR" dirty="0">
                <a:latin typeface="MariaAvraam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B080BA7-8491-479B-A53C-7D2BE7C7CB05}"/>
                </a:ext>
              </a:extLst>
            </p:cNvPr>
            <p:cNvSpPr txBox="1"/>
            <p:nvPr/>
          </p:nvSpPr>
          <p:spPr>
            <a:xfrm>
              <a:off x="3184221" y="1486389"/>
              <a:ext cx="3024336" cy="209288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500" dirty="0">
                  <a:latin typeface="MariaAvraam" pitchFamily="2" charset="0"/>
                </a:rPr>
                <a:t>Ξεκούραση</a:t>
              </a:r>
            </a:p>
            <a:p>
              <a:pPr algn="ctr"/>
              <a:r>
                <a:rPr lang="el-GR" sz="1500" dirty="0">
                  <a:latin typeface="MariaAvraam" pitchFamily="2" charset="0"/>
                </a:rPr>
                <a:t>Στην  κοντινότερη  δεκάδα</a:t>
              </a:r>
            </a:p>
            <a:p>
              <a:endParaRPr lang="el-GR" dirty="0">
                <a:latin typeface="MariaAvraam" pitchFamily="2" charset="0"/>
              </a:endParaRPr>
            </a:p>
            <a:p>
              <a:endParaRPr lang="el-GR" dirty="0">
                <a:latin typeface="MariaAvraam" pitchFamily="2" charset="0"/>
              </a:endParaRPr>
            </a:p>
            <a:p>
              <a:endParaRPr lang="el-GR" dirty="0">
                <a:latin typeface="MariaAvraam" pitchFamily="2" charset="0"/>
              </a:endParaRPr>
            </a:p>
            <a:p>
              <a:endParaRPr lang="el-GR" dirty="0">
                <a:latin typeface="MariaAvraam" pitchFamily="2" charset="0"/>
              </a:endParaRPr>
            </a:p>
            <a:p>
              <a:endParaRPr lang="el-GR" dirty="0">
                <a:latin typeface="MariaAvraam" pitchFamily="2" charset="0"/>
              </a:endParaRPr>
            </a:p>
          </p:txBody>
        </p:sp>
        <p:cxnSp>
          <p:nvCxnSpPr>
            <p:cNvPr id="13" name="Καμπύλη γραμμή σύνδεσης 6">
              <a:extLst>
                <a:ext uri="{FF2B5EF4-FFF2-40B4-BE49-F238E27FC236}">
                  <a16:creationId xmlns="" xmlns:a16="http://schemas.microsoft.com/office/drawing/2014/main" id="{D9FA71FE-1E30-432C-BC56-A36E836C6BBB}"/>
                </a:ext>
              </a:extLst>
            </p:cNvPr>
            <p:cNvCxnSpPr/>
            <p:nvPr/>
          </p:nvCxnSpPr>
          <p:spPr>
            <a:xfrm flipV="1">
              <a:off x="2483768" y="3711952"/>
              <a:ext cx="1592978" cy="1109163"/>
            </a:xfrm>
            <a:prstGeom prst="curvedConnector3">
              <a:avLst>
                <a:gd name="adj1" fmla="val 56088"/>
              </a:avLst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Έλλειψη 9">
              <a:extLst>
                <a:ext uri="{FF2B5EF4-FFF2-40B4-BE49-F238E27FC236}">
                  <a16:creationId xmlns="" xmlns:a16="http://schemas.microsoft.com/office/drawing/2014/main" id="{D04BD764-C721-4079-B5AC-6D9D9BCBEBCD}"/>
                </a:ext>
              </a:extLst>
            </p:cNvPr>
            <p:cNvSpPr/>
            <p:nvPr/>
          </p:nvSpPr>
          <p:spPr>
            <a:xfrm>
              <a:off x="2222488" y="4823116"/>
              <a:ext cx="1720823" cy="166634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38A1436-9B15-478F-BFAD-527E38D2130F}"/>
                </a:ext>
              </a:extLst>
            </p:cNvPr>
            <p:cNvSpPr txBox="1"/>
            <p:nvPr/>
          </p:nvSpPr>
          <p:spPr>
            <a:xfrm>
              <a:off x="6300192" y="2996952"/>
              <a:ext cx="1944216" cy="186204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500" dirty="0">
                  <a:latin typeface="MariaAvraam" pitchFamily="2" charset="0"/>
                </a:rPr>
                <a:t>Τέρμα</a:t>
              </a:r>
            </a:p>
            <a:p>
              <a:endParaRPr lang="el-GR" dirty="0">
                <a:latin typeface="MariaAvraam" pitchFamily="2" charset="0"/>
              </a:endParaRPr>
            </a:p>
            <a:p>
              <a:endParaRPr lang="el-GR" dirty="0">
                <a:latin typeface="MariaAvraam" pitchFamily="2" charset="0"/>
              </a:endParaRPr>
            </a:p>
            <a:p>
              <a:endParaRPr lang="el-GR" dirty="0">
                <a:latin typeface="MariaAvraam" pitchFamily="2" charset="0"/>
              </a:endParaRPr>
            </a:p>
            <a:p>
              <a:endParaRPr lang="el-GR" dirty="0">
                <a:latin typeface="MariaAvraam" pitchFamily="2" charset="0"/>
              </a:endParaRPr>
            </a:p>
            <a:p>
              <a:endParaRPr lang="el-GR" dirty="0">
                <a:latin typeface="MariaAvraam" pitchFamily="2" charset="0"/>
              </a:endParaRPr>
            </a:p>
          </p:txBody>
        </p:sp>
        <p:cxnSp>
          <p:nvCxnSpPr>
            <p:cNvPr id="16" name="Καμπύλη γραμμή σύνδεσης 16">
              <a:extLst>
                <a:ext uri="{FF2B5EF4-FFF2-40B4-BE49-F238E27FC236}">
                  <a16:creationId xmlns="" xmlns:a16="http://schemas.microsoft.com/office/drawing/2014/main" id="{4ED2F41E-4E7A-4251-A848-60BD6FCE945E}"/>
                </a:ext>
              </a:extLst>
            </p:cNvPr>
            <p:cNvCxnSpPr/>
            <p:nvPr/>
          </p:nvCxnSpPr>
          <p:spPr>
            <a:xfrm>
              <a:off x="4696389" y="3711952"/>
              <a:ext cx="1902691" cy="1301224"/>
            </a:xfrm>
            <a:prstGeom prst="curvedConnector3">
              <a:avLst>
                <a:gd name="adj1" fmla="val 50000"/>
              </a:avLst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Έλλειψη 26">
              <a:extLst>
                <a:ext uri="{FF2B5EF4-FFF2-40B4-BE49-F238E27FC236}">
                  <a16:creationId xmlns="" xmlns:a16="http://schemas.microsoft.com/office/drawing/2014/main" id="{7C925FD3-8B70-44CD-9CB7-A65FE00775E8}"/>
                </a:ext>
              </a:extLst>
            </p:cNvPr>
            <p:cNvSpPr/>
            <p:nvPr/>
          </p:nvSpPr>
          <p:spPr>
            <a:xfrm>
              <a:off x="4878256" y="4867772"/>
              <a:ext cx="1720823" cy="166634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3774E7E-645F-4ABD-91DB-31A645160E9A}"/>
              </a:ext>
            </a:extLst>
          </p:cNvPr>
          <p:cNvSpPr txBox="1"/>
          <p:nvPr/>
        </p:nvSpPr>
        <p:spPr>
          <a:xfrm>
            <a:off x="4764125" y="4169082"/>
            <a:ext cx="77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ariaAvraam" panose="02000000000000000000" pitchFamily="2" charset="0"/>
              </a:rPr>
              <a:t>3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0133E03-DEAA-4F9E-BEB9-7E48F10B7A4B}"/>
              </a:ext>
            </a:extLst>
          </p:cNvPr>
          <p:cNvSpPr txBox="1"/>
          <p:nvPr/>
        </p:nvSpPr>
        <p:spPr>
          <a:xfrm>
            <a:off x="6700512" y="3566153"/>
            <a:ext cx="77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ariaAvraam" panose="02000000000000000000" pitchFamily="2" charset="0"/>
              </a:rPr>
              <a:t>10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D43437A-2A16-4581-9CE2-38D2542325DA}"/>
              </a:ext>
            </a:extLst>
          </p:cNvPr>
          <p:cNvSpPr txBox="1"/>
          <p:nvPr/>
        </p:nvSpPr>
        <p:spPr>
          <a:xfrm>
            <a:off x="8672006" y="4264613"/>
            <a:ext cx="77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ariaAvraam" panose="02000000000000000000" pitchFamily="2" charset="0"/>
              </a:rPr>
              <a:t>40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3BE3B6A-2735-496D-A42D-1921041D74F3}"/>
              </a:ext>
            </a:extLst>
          </p:cNvPr>
          <p:cNvSpPr txBox="1"/>
          <p:nvPr/>
        </p:nvSpPr>
        <p:spPr>
          <a:xfrm>
            <a:off x="5643281" y="5403963"/>
            <a:ext cx="77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ariaAvraam" panose="02000000000000000000" pitchFamily="2" charset="0"/>
              </a:rPr>
              <a:t>7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22BAA4E-EE7A-4B3E-B7F0-79BD479937E9}"/>
              </a:ext>
            </a:extLst>
          </p:cNvPr>
          <p:cNvSpPr txBox="1"/>
          <p:nvPr/>
        </p:nvSpPr>
        <p:spPr>
          <a:xfrm>
            <a:off x="7531601" y="5394843"/>
            <a:ext cx="77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ariaAvraam" panose="02000000000000000000" pitchFamily="2" charset="0"/>
              </a:rPr>
              <a:t>30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ariaAvraam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42D5B9D-4E01-4D24-BA19-16B39167DEF2}"/>
              </a:ext>
            </a:extLst>
          </p:cNvPr>
          <p:cNvSpPr txBox="1"/>
          <p:nvPr/>
        </p:nvSpPr>
        <p:spPr>
          <a:xfrm>
            <a:off x="5822126" y="6249344"/>
            <a:ext cx="4078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7 + 30 </a:t>
            </a:r>
            <a:r>
              <a:rPr lang="el-GR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= </a:t>
            </a:r>
            <a:r>
              <a:rPr lang="el-GR" sz="4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riaAvraam" panose="02000000000000000000" pitchFamily="2" charset="0"/>
              </a:rPr>
              <a:t>37</a:t>
            </a:r>
            <a:endParaRPr lang="en-US" sz="4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Avra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1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2" grpId="0"/>
      <p:bldP spid="24" grpId="0"/>
      <p:bldP spid="26" grpId="0"/>
      <p:bldP spid="28" grpId="0"/>
      <p:bldP spid="30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514</Words>
  <Application>Microsoft Office PowerPoint</Application>
  <PresentationFormat>Custom</PresentationFormat>
  <Paragraphs>142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Nikolas Nikolaou</dc:creator>
  <cp:lastModifiedBy>user</cp:lastModifiedBy>
  <cp:revision>24</cp:revision>
  <dcterms:created xsi:type="dcterms:W3CDTF">2020-05-12T10:10:17Z</dcterms:created>
  <dcterms:modified xsi:type="dcterms:W3CDTF">2020-05-15T10:34:45Z</dcterms:modified>
</cp:coreProperties>
</file>